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1"/>
  </p:notesMasterIdLst>
  <p:handoutMasterIdLst>
    <p:handoutMasterId r:id="rId42"/>
  </p:handoutMasterIdLst>
  <p:sldIdLst>
    <p:sldId id="729" r:id="rId2"/>
    <p:sldId id="822" r:id="rId3"/>
    <p:sldId id="727" r:id="rId4"/>
    <p:sldId id="648" r:id="rId5"/>
    <p:sldId id="849" r:id="rId6"/>
    <p:sldId id="649" r:id="rId7"/>
    <p:sldId id="848" r:id="rId8"/>
    <p:sldId id="682" r:id="rId9"/>
    <p:sldId id="810" r:id="rId10"/>
    <p:sldId id="850" r:id="rId11"/>
    <p:sldId id="778" r:id="rId12"/>
    <p:sldId id="780" r:id="rId13"/>
    <p:sldId id="814" r:id="rId14"/>
    <p:sldId id="851" r:id="rId15"/>
    <p:sldId id="735" r:id="rId16"/>
    <p:sldId id="852" r:id="rId17"/>
    <p:sldId id="770" r:id="rId18"/>
    <p:sldId id="771" r:id="rId19"/>
    <p:sldId id="737" r:id="rId20"/>
    <p:sldId id="764" r:id="rId21"/>
    <p:sldId id="732" r:id="rId22"/>
    <p:sldId id="815" r:id="rId23"/>
    <p:sldId id="803" r:id="rId24"/>
    <p:sldId id="807" r:id="rId25"/>
    <p:sldId id="847" r:id="rId26"/>
    <p:sldId id="834" r:id="rId27"/>
    <p:sldId id="835" r:id="rId28"/>
    <p:sldId id="842" r:id="rId29"/>
    <p:sldId id="843" r:id="rId30"/>
    <p:sldId id="844" r:id="rId31"/>
    <p:sldId id="845" r:id="rId32"/>
    <p:sldId id="846" r:id="rId33"/>
    <p:sldId id="836" r:id="rId34"/>
    <p:sldId id="838" r:id="rId35"/>
    <p:sldId id="839" r:id="rId36"/>
    <p:sldId id="840" r:id="rId37"/>
    <p:sldId id="816" r:id="rId38"/>
    <p:sldId id="817" r:id="rId39"/>
    <p:sldId id="818" r:id="rId40"/>
  </p:sldIdLst>
  <p:sldSz cx="12192000" cy="6858000"/>
  <p:notesSz cx="7315200" cy="9601200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Rudolph" initials="GR" lastIdx="1" clrIdx="0">
    <p:extLst>
      <p:ext uri="{19B8F6BF-5375-455C-9EA6-DF929625EA0E}">
        <p15:presenceInfo xmlns:p15="http://schemas.microsoft.com/office/powerpoint/2012/main" userId="S::10799997@uvu.edu::8b450748-3438-413c-a2ed-0b1d264ed9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1FF"/>
    <a:srgbClr val="10BE3E"/>
    <a:srgbClr val="CE00BB"/>
    <a:srgbClr val="323399"/>
    <a:srgbClr val="1400FF"/>
    <a:srgbClr val="6008A4"/>
    <a:srgbClr val="FFFF87"/>
    <a:srgbClr val="7103BC"/>
    <a:srgbClr val="F4E8FF"/>
    <a:srgbClr val="DAA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8" autoAdjust="0"/>
    <p:restoredTop sz="91069" autoAdjust="0"/>
  </p:normalViewPr>
  <p:slideViewPr>
    <p:cSldViewPr>
      <p:cViewPr varScale="1">
        <p:scale>
          <a:sx n="115" d="100"/>
          <a:sy n="115" d="100"/>
        </p:scale>
        <p:origin x="108" y="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5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iaz" userId="603bca0297439fb2" providerId="LiveId" clId="{54DCC459-71A3-4524-8626-C289B893E00F}"/>
    <pc:docChg chg="modSld">
      <pc:chgData name="Imtiaz" userId="603bca0297439fb2" providerId="LiveId" clId="{54DCC459-71A3-4524-8626-C289B893E00F}" dt="2022-08-13T19:10:04.269" v="12" actId="20577"/>
      <pc:docMkLst>
        <pc:docMk/>
      </pc:docMkLst>
      <pc:sldChg chg="modSp mod">
        <pc:chgData name="Imtiaz" userId="603bca0297439fb2" providerId="LiveId" clId="{54DCC459-71A3-4524-8626-C289B893E00F}" dt="2022-08-13T19:10:04.269" v="12" actId="20577"/>
        <pc:sldMkLst>
          <pc:docMk/>
          <pc:sldMk cId="0" sldId="729"/>
        </pc:sldMkLst>
        <pc:spChg chg="mod">
          <ac:chgData name="Imtiaz" userId="603bca0297439fb2" providerId="LiveId" clId="{54DCC459-71A3-4524-8626-C289B893E00F}" dt="2022-08-13T19:10:04.269" v="12" actId="20577"/>
          <ac:spMkLst>
            <pc:docMk/>
            <pc:sldMk cId="0" sldId="729"/>
            <ac:spMk id="512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54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 that “minimax-decision” has become just “decision”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50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9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Notice the processes of: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Refining evaluation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Relaxing evaluation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Generalizing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85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that each </a:t>
            </a:r>
            <a:r>
              <a:rPr lang="en-US" dirty="0" err="1"/>
              <a:t>state,action</a:t>
            </a:r>
            <a:r>
              <a:rPr lang="en-US" dirty="0"/>
              <a:t> transition gets evaluated enough times.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71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UCB: Upper Confidence Bound</a:t>
            </a:r>
          </a:p>
          <a:p>
            <a:r>
              <a:rPr lang="en-US" dirty="0"/>
              <a:t>UCT: Upper Confidence Bound Applied to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6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7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both ghosts go the same way, </a:t>
            </a:r>
            <a:r>
              <a:rPr lang="en-US" dirty="0" err="1"/>
              <a:t>pacman</a:t>
            </a:r>
            <a:r>
              <a:rPr lang="en-US" dirty="0"/>
              <a:t> wins; if they go different ways, </a:t>
            </a:r>
            <a:r>
              <a:rPr lang="en-US" dirty="0" err="1"/>
              <a:t>pacman</a:t>
            </a:r>
            <a:r>
              <a:rPr lang="en-US" dirty="0"/>
              <a:t> 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26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9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66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 that “minimax-decision” has become just “decision”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41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8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245225"/>
            <a:ext cx="2133600" cy="476251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915A0-5737-488C-ABBC-0B423BC025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499FA-73C5-4A44-820B-A2808797D6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DD5B9B9-0596-4755-A407-4C3F5264CB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k.hellobi.com/article/8484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178" y="1789356"/>
            <a:ext cx="6297644" cy="48032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Adversarial Search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76200" y="5587429"/>
            <a:ext cx="12192000" cy="83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Instructor: Imtiaz Parvez</a:t>
            </a:r>
          </a:p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Utah Valley University</a:t>
            </a:r>
          </a:p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[Adapted from slides at ai.Berkley.edu]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75F1-3FD9-4F21-B144-6CCD9BA7A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Emergent Coordination in Ghosts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30CB-C9DB-4100-B89A-11F227C45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ghosts equipped with minimax</a:t>
            </a:r>
          </a:p>
          <a:p>
            <a:pPr lvl="1"/>
            <a:r>
              <a:rPr lang="en-US" dirty="0"/>
              <a:t>Pacman gets his head handed to him. </a:t>
            </a:r>
          </a:p>
          <a:p>
            <a:r>
              <a:rPr lang="en-US" dirty="0"/>
              <a:t>EVAL function includes closeness to Pacman</a:t>
            </a:r>
          </a:p>
          <a:p>
            <a:r>
              <a:rPr lang="en-US" dirty="0"/>
              <a:t>final surrounding move comes from terminal state UTILITY function</a:t>
            </a:r>
          </a:p>
          <a:p>
            <a:r>
              <a:rPr lang="en-US" dirty="0"/>
              <a:t>This scenario</a:t>
            </a:r>
          </a:p>
          <a:p>
            <a:pPr lvl="1"/>
            <a:r>
              <a:rPr lang="en-US" dirty="0"/>
              <a:t>could be done with two-ghost state</a:t>
            </a:r>
          </a:p>
          <a:p>
            <a:pPr lvl="1"/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three-player minimax </a:t>
            </a:r>
            <a:r>
              <a:rPr lang="en-US" dirty="0"/>
              <a:t>with both </a:t>
            </a:r>
            <a:r>
              <a:rPr lang="en-US" dirty="0">
                <a:solidFill>
                  <a:srgbClr val="FF0000"/>
                </a:solidFill>
              </a:rPr>
              <a:t>ghosts</a:t>
            </a:r>
            <a:r>
              <a:rPr lang="en-US" dirty="0"/>
              <a:t> using </a:t>
            </a:r>
            <a:r>
              <a:rPr lang="en-US" dirty="0">
                <a:solidFill>
                  <a:srgbClr val="FF0000"/>
                </a:solidFill>
              </a:rPr>
              <a:t>min</a:t>
            </a:r>
          </a:p>
          <a:p>
            <a:r>
              <a:rPr lang="en-US" dirty="0"/>
              <a:t>Ghost </a:t>
            </a:r>
            <a:r>
              <a:rPr lang="en-US" dirty="0">
                <a:solidFill>
                  <a:srgbClr val="00B050"/>
                </a:solidFill>
              </a:rPr>
              <a:t>coordination</a:t>
            </a:r>
            <a:r>
              <a:rPr lang="en-US" dirty="0"/>
              <a:t> is </a:t>
            </a:r>
            <a:r>
              <a:rPr lang="en-US" dirty="0">
                <a:solidFill>
                  <a:srgbClr val="00B050"/>
                </a:solidFill>
              </a:rPr>
              <a:t>emergent</a:t>
            </a:r>
            <a:r>
              <a:rPr lang="en-US" dirty="0"/>
              <a:t>, not planned!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AD66B-6C08-490F-AE97-F66BF7E2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2000" y="6245225"/>
            <a:ext cx="2133600" cy="476251"/>
          </a:xfrm>
        </p:spPr>
        <p:txBody>
          <a:bodyPr/>
          <a:lstStyle/>
          <a:p>
            <a:fld id="{8E81798C-0F99-461B-869F-8FC2E08F7AB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6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Games with uncertain outcomes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6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1146175"/>
            <a:ext cx="2362200" cy="1673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1143000"/>
            <a:ext cx="2789861" cy="1499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Chance outcomes in trees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48200" y="2743200"/>
            <a:ext cx="2667000" cy="2391238"/>
            <a:chOff x="4648200" y="2743200"/>
            <a:chExt cx="2667000" cy="2391238"/>
          </a:xfrm>
        </p:grpSpPr>
        <p:grpSp>
          <p:nvGrpSpPr>
            <p:cNvPr id="46" name="Group 45"/>
            <p:cNvGrpSpPr/>
            <p:nvPr/>
          </p:nvGrpSpPr>
          <p:grpSpPr>
            <a:xfrm>
              <a:off x="4838701" y="4056742"/>
              <a:ext cx="763815" cy="774700"/>
              <a:chOff x="1865085" y="4038600"/>
              <a:chExt cx="763815" cy="774700"/>
            </a:xfrm>
          </p:grpSpPr>
          <p:cxnSp>
            <p:nvCxnSpPr>
              <p:cNvPr id="47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5791200" y="27432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4648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5379355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10</a:t>
              </a: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6172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auto">
            <a:xfrm>
              <a:off x="6934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35" name="AutoShape 12"/>
            <p:cNvCxnSpPr>
              <a:cxnSpLocks noChangeShapeType="1"/>
              <a:stCxn id="28" idx="3"/>
            </p:cNvCxnSpPr>
            <p:nvPr/>
          </p:nvCxnSpPr>
          <p:spPr bwMode="auto">
            <a:xfrm flipH="1">
              <a:off x="52197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" name="AutoShape 13"/>
            <p:cNvCxnSpPr>
              <a:cxnSpLocks noChangeShapeType="1"/>
              <a:stCxn id="28" idx="3"/>
            </p:cNvCxnSpPr>
            <p:nvPr/>
          </p:nvCxnSpPr>
          <p:spPr bwMode="auto">
            <a:xfrm>
              <a:off x="59817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4" name="Oval 15"/>
            <p:cNvSpPr>
              <a:spLocks noChangeAspect="1" noChangeArrowheads="1"/>
            </p:cNvSpPr>
            <p:nvPr/>
          </p:nvSpPr>
          <p:spPr bwMode="auto">
            <a:xfrm>
              <a:off x="5054600" y="3733800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5" name="Oval 16"/>
            <p:cNvSpPr>
              <a:spLocks noChangeAspect="1" noChangeArrowheads="1"/>
            </p:cNvSpPr>
            <p:nvPr/>
          </p:nvSpPr>
          <p:spPr bwMode="auto">
            <a:xfrm>
              <a:off x="6578600" y="3733800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362701" y="4056742"/>
              <a:ext cx="763815" cy="774700"/>
              <a:chOff x="1865085" y="4038600"/>
              <a:chExt cx="763815" cy="774700"/>
            </a:xfrm>
          </p:grpSpPr>
          <p:cxnSp>
            <p:nvCxnSpPr>
              <p:cNvPr id="44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18" name="Group 17"/>
          <p:cNvGrpSpPr/>
          <p:nvPr/>
        </p:nvGrpSpPr>
        <p:grpSpPr>
          <a:xfrm>
            <a:off x="152400" y="2743200"/>
            <a:ext cx="2667000" cy="2391238"/>
            <a:chOff x="152400" y="2743200"/>
            <a:chExt cx="2667000" cy="2391238"/>
          </a:xfrm>
        </p:grpSpPr>
        <p:sp>
          <p:nvSpPr>
            <p:cNvPr id="16388" name="AutoShape 5"/>
            <p:cNvSpPr>
              <a:spLocks noChangeArrowheads="1"/>
            </p:cNvSpPr>
            <p:nvPr/>
          </p:nvSpPr>
          <p:spPr bwMode="auto">
            <a:xfrm>
              <a:off x="1295400" y="27432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89" name="AutoShape 6"/>
            <p:cNvSpPr>
              <a:spLocks noChangeArrowheads="1"/>
            </p:cNvSpPr>
            <p:nvPr/>
          </p:nvSpPr>
          <p:spPr bwMode="auto">
            <a:xfrm rot="10800000">
              <a:off x="533400" y="3733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90" name="AutoShape 7"/>
            <p:cNvSpPr>
              <a:spLocks noChangeArrowheads="1"/>
            </p:cNvSpPr>
            <p:nvPr/>
          </p:nvSpPr>
          <p:spPr bwMode="auto">
            <a:xfrm rot="10800000">
              <a:off x="2057400" y="3733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91" name="Rectangle 8"/>
            <p:cNvSpPr>
              <a:spLocks noChangeArrowheads="1"/>
            </p:cNvSpPr>
            <p:nvPr/>
          </p:nvSpPr>
          <p:spPr bwMode="auto">
            <a:xfrm>
              <a:off x="152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6392" name="Rectangle 9"/>
            <p:cNvSpPr>
              <a:spLocks noChangeArrowheads="1"/>
            </p:cNvSpPr>
            <p:nvPr/>
          </p:nvSpPr>
          <p:spPr bwMode="auto">
            <a:xfrm>
              <a:off x="883555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6393" name="Rectangle 10"/>
            <p:cNvSpPr>
              <a:spLocks noChangeArrowheads="1"/>
            </p:cNvSpPr>
            <p:nvPr/>
          </p:nvSpPr>
          <p:spPr bwMode="auto">
            <a:xfrm>
              <a:off x="1676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16394" name="Rectangle 11"/>
            <p:cNvSpPr>
              <a:spLocks noChangeArrowheads="1"/>
            </p:cNvSpPr>
            <p:nvPr/>
          </p:nvSpPr>
          <p:spPr bwMode="auto">
            <a:xfrm>
              <a:off x="2438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16395" name="AutoShape 12"/>
            <p:cNvCxnSpPr>
              <a:cxnSpLocks noChangeShapeType="1"/>
              <a:stCxn id="16388" idx="3"/>
              <a:endCxn id="16389" idx="3"/>
            </p:cNvCxnSpPr>
            <p:nvPr/>
          </p:nvCxnSpPr>
          <p:spPr bwMode="auto">
            <a:xfrm flipH="1">
              <a:off x="7239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396" name="AutoShape 13"/>
            <p:cNvCxnSpPr>
              <a:cxnSpLocks noChangeShapeType="1"/>
              <a:stCxn id="16388" idx="3"/>
              <a:endCxn id="16390" idx="3"/>
            </p:cNvCxnSpPr>
            <p:nvPr/>
          </p:nvCxnSpPr>
          <p:spPr bwMode="auto">
            <a:xfrm>
              <a:off x="14859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5" name="Group 4"/>
            <p:cNvGrpSpPr/>
            <p:nvPr/>
          </p:nvGrpSpPr>
          <p:grpSpPr>
            <a:xfrm>
              <a:off x="1865085" y="4038600"/>
              <a:ext cx="763815" cy="774700"/>
              <a:chOff x="1865085" y="4038600"/>
              <a:chExt cx="763815" cy="774700"/>
            </a:xfrm>
          </p:grpSpPr>
          <p:cxnSp>
            <p:nvCxnSpPr>
              <p:cNvPr id="16400" name="AutoShape 17"/>
              <p:cNvCxnSpPr>
                <a:cxnSpLocks noChangeShapeType="1"/>
                <a:stCxn id="16390" idx="0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49" name="Group 48"/>
            <p:cNvGrpSpPr/>
            <p:nvPr/>
          </p:nvGrpSpPr>
          <p:grpSpPr>
            <a:xfrm>
              <a:off x="341084" y="4038600"/>
              <a:ext cx="763815" cy="774700"/>
              <a:chOff x="1865085" y="4038600"/>
              <a:chExt cx="763815" cy="774700"/>
            </a:xfrm>
          </p:grpSpPr>
          <p:cxnSp>
            <p:nvCxnSpPr>
              <p:cNvPr id="50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8508988" y="2735184"/>
            <a:ext cx="3121553" cy="3318977"/>
            <a:chOff x="8508988" y="2735184"/>
            <a:chExt cx="3121553" cy="3318977"/>
          </a:xfrm>
        </p:grpSpPr>
        <p:cxnSp>
          <p:nvCxnSpPr>
            <p:cNvPr id="68" name="AutoShape 17"/>
            <p:cNvCxnSpPr>
              <a:cxnSpLocks noChangeShapeType="1"/>
            </p:cNvCxnSpPr>
            <p:nvPr/>
          </p:nvCxnSpPr>
          <p:spPr bwMode="auto">
            <a:xfrm>
              <a:off x="9317600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9" name="AutoShape 17"/>
            <p:cNvCxnSpPr>
              <a:cxnSpLocks noChangeShapeType="1"/>
            </p:cNvCxnSpPr>
            <p:nvPr/>
          </p:nvCxnSpPr>
          <p:spPr bwMode="auto">
            <a:xfrm flipH="1">
              <a:off x="8934785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6" name="AutoShape 5"/>
            <p:cNvSpPr>
              <a:spLocks noChangeArrowheads="1"/>
            </p:cNvSpPr>
            <p:nvPr/>
          </p:nvSpPr>
          <p:spPr bwMode="auto">
            <a:xfrm>
              <a:off x="9887284" y="2735184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8984908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9</a:t>
              </a:r>
            </a:p>
          </p:txBody>
        </p:sp>
        <p:sp>
          <p:nvSpPr>
            <p:cNvPr id="58" name="Rectangle 9"/>
            <p:cNvSpPr>
              <a:spLocks noChangeArrowheads="1"/>
            </p:cNvSpPr>
            <p:nvPr/>
          </p:nvSpPr>
          <p:spPr bwMode="auto">
            <a:xfrm>
              <a:off x="9515543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10</a:t>
              </a:r>
            </a:p>
          </p:txBody>
        </p:sp>
        <p:sp>
          <p:nvSpPr>
            <p:cNvPr id="59" name="Rectangle 10"/>
            <p:cNvSpPr>
              <a:spLocks noChangeArrowheads="1"/>
            </p:cNvSpPr>
            <p:nvPr/>
          </p:nvSpPr>
          <p:spPr bwMode="auto">
            <a:xfrm>
              <a:off x="10295020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60" name="Rectangle 11"/>
            <p:cNvSpPr>
              <a:spLocks noChangeArrowheads="1"/>
            </p:cNvSpPr>
            <p:nvPr/>
          </p:nvSpPr>
          <p:spPr bwMode="auto">
            <a:xfrm>
              <a:off x="10789660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cxnSp>
          <p:nvCxnSpPr>
            <p:cNvPr id="61" name="AutoShape 12"/>
            <p:cNvCxnSpPr>
              <a:cxnSpLocks noChangeShapeType="1"/>
              <a:stCxn id="56" idx="3"/>
            </p:cNvCxnSpPr>
            <p:nvPr/>
          </p:nvCxnSpPr>
          <p:spPr bwMode="auto">
            <a:xfrm flipH="1">
              <a:off x="9315784" y="3039984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2" name="AutoShape 13"/>
            <p:cNvCxnSpPr>
              <a:cxnSpLocks noChangeShapeType="1"/>
              <a:stCxn id="56" idx="3"/>
            </p:cNvCxnSpPr>
            <p:nvPr/>
          </p:nvCxnSpPr>
          <p:spPr bwMode="auto">
            <a:xfrm>
              <a:off x="10077784" y="3039984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3" name="Oval 15"/>
            <p:cNvSpPr>
              <a:spLocks noChangeAspect="1" noChangeArrowheads="1"/>
            </p:cNvSpPr>
            <p:nvPr/>
          </p:nvSpPr>
          <p:spPr bwMode="auto">
            <a:xfrm>
              <a:off x="9150684" y="3725784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4" name="Oval 16"/>
            <p:cNvSpPr>
              <a:spLocks noChangeAspect="1" noChangeArrowheads="1"/>
            </p:cNvSpPr>
            <p:nvPr/>
          </p:nvSpPr>
          <p:spPr bwMode="auto">
            <a:xfrm>
              <a:off x="10674684" y="3725784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6" name="AutoShape 17"/>
            <p:cNvCxnSpPr>
              <a:cxnSpLocks noChangeShapeType="1"/>
            </p:cNvCxnSpPr>
            <p:nvPr/>
          </p:nvCxnSpPr>
          <p:spPr bwMode="auto">
            <a:xfrm>
              <a:off x="10841600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7" name="AutoShape 17"/>
            <p:cNvCxnSpPr>
              <a:cxnSpLocks noChangeShapeType="1"/>
            </p:cNvCxnSpPr>
            <p:nvPr/>
          </p:nvCxnSpPr>
          <p:spPr bwMode="auto">
            <a:xfrm flipH="1">
              <a:off x="10458785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6"/>
            <p:cNvSpPr>
              <a:spLocks noChangeArrowheads="1"/>
            </p:cNvSpPr>
            <p:nvPr/>
          </p:nvSpPr>
          <p:spPr bwMode="auto">
            <a:xfrm rot="10800000">
              <a:off x="8760326" y="4835358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7"/>
            <p:cNvSpPr>
              <a:spLocks noChangeArrowheads="1"/>
            </p:cNvSpPr>
            <p:nvPr/>
          </p:nvSpPr>
          <p:spPr bwMode="auto">
            <a:xfrm rot="10800000">
              <a:off x="10284326" y="4835358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2" name="AutoShape 6"/>
            <p:cNvSpPr>
              <a:spLocks noChangeArrowheads="1"/>
            </p:cNvSpPr>
            <p:nvPr/>
          </p:nvSpPr>
          <p:spPr bwMode="auto">
            <a:xfrm rot="10800000">
              <a:off x="9500937" y="4840706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3" name="AutoShape 7"/>
            <p:cNvSpPr>
              <a:spLocks noChangeArrowheads="1"/>
            </p:cNvSpPr>
            <p:nvPr/>
          </p:nvSpPr>
          <p:spPr bwMode="auto">
            <a:xfrm rot="10800000">
              <a:off x="11024937" y="4840706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6" name="Rectangle 8"/>
            <p:cNvSpPr>
              <a:spLocks noChangeArrowheads="1"/>
            </p:cNvSpPr>
            <p:nvPr/>
          </p:nvSpPr>
          <p:spPr bwMode="auto">
            <a:xfrm>
              <a:off x="8508988" y="573599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77" name="Rectangle 11"/>
            <p:cNvSpPr>
              <a:spLocks noChangeArrowheads="1"/>
            </p:cNvSpPr>
            <p:nvPr/>
          </p:nvSpPr>
          <p:spPr bwMode="auto">
            <a:xfrm>
              <a:off x="11249541" y="5749361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79" name="AutoShape 17"/>
            <p:cNvCxnSpPr>
              <a:cxnSpLocks noChangeShapeType="1"/>
              <a:stCxn id="70" idx="0"/>
              <a:endCxn id="57" idx="0"/>
            </p:cNvCxnSpPr>
            <p:nvPr/>
          </p:nvCxnSpPr>
          <p:spPr bwMode="auto">
            <a:xfrm>
              <a:off x="8950826" y="5140158"/>
              <a:ext cx="224582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0" name="AutoShape 17"/>
            <p:cNvCxnSpPr>
              <a:cxnSpLocks noChangeShapeType="1"/>
              <a:stCxn id="70" idx="0"/>
              <a:endCxn id="76" idx="0"/>
            </p:cNvCxnSpPr>
            <p:nvPr/>
          </p:nvCxnSpPr>
          <p:spPr bwMode="auto">
            <a:xfrm flipH="1">
              <a:off x="8699488" y="5140158"/>
              <a:ext cx="251338" cy="5958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2" name="AutoShape 17"/>
            <p:cNvCxnSpPr>
              <a:cxnSpLocks noChangeShapeType="1"/>
              <a:stCxn id="72" idx="0"/>
              <a:endCxn id="58" idx="0"/>
            </p:cNvCxnSpPr>
            <p:nvPr/>
          </p:nvCxnSpPr>
          <p:spPr bwMode="auto">
            <a:xfrm>
              <a:off x="9691437" y="5145506"/>
              <a:ext cx="14606" cy="59850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8" name="AutoShape 17"/>
            <p:cNvCxnSpPr>
              <a:cxnSpLocks noChangeShapeType="1"/>
              <a:stCxn id="71" idx="0"/>
              <a:endCxn id="59" idx="0"/>
            </p:cNvCxnSpPr>
            <p:nvPr/>
          </p:nvCxnSpPr>
          <p:spPr bwMode="auto">
            <a:xfrm>
              <a:off x="10474826" y="5140158"/>
              <a:ext cx="10694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1" name="AutoShape 17"/>
            <p:cNvCxnSpPr>
              <a:cxnSpLocks noChangeShapeType="1"/>
            </p:cNvCxnSpPr>
            <p:nvPr/>
          </p:nvCxnSpPr>
          <p:spPr bwMode="auto">
            <a:xfrm>
              <a:off x="11215436" y="5145505"/>
              <a:ext cx="224582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2" name="AutoShape 17"/>
            <p:cNvCxnSpPr>
              <a:cxnSpLocks noChangeShapeType="1"/>
            </p:cNvCxnSpPr>
            <p:nvPr/>
          </p:nvCxnSpPr>
          <p:spPr bwMode="auto">
            <a:xfrm flipH="1">
              <a:off x="10964098" y="5145505"/>
              <a:ext cx="251338" cy="5958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3480" y="1153695"/>
            <a:ext cx="2233863" cy="14229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4737" y="5267157"/>
            <a:ext cx="24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Tictactoe</a:t>
            </a:r>
            <a:r>
              <a:rPr lang="en-US" sz="2400" dirty="0"/>
              <a:t>, chess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Minimax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825718" y="5257800"/>
            <a:ext cx="2306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Tetris, investing</a:t>
            </a:r>
          </a:p>
          <a:p>
            <a:r>
              <a:rPr lang="en-US" sz="2400" b="1" i="1" dirty="0" err="1">
                <a:solidFill>
                  <a:srgbClr val="FF0000"/>
                </a:solidFill>
              </a:rPr>
              <a:t>Expectimax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458200" y="6027003"/>
            <a:ext cx="3588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Backgammon, Monopoly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Expectiminimax</a:t>
            </a:r>
          </a:p>
        </p:txBody>
      </p:sp>
    </p:spTree>
    <p:extLst>
      <p:ext uri="{BB962C8B-B14F-4D97-AF65-F5344CB8AC3E}">
        <p14:creationId xmlns:p14="http://schemas.microsoft.com/office/powerpoint/2010/main" val="20760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4400" y="35052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indent="-342882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 err="1">
                  <a:latin typeface="Calibri"/>
                  <a:cs typeface="Calibri"/>
                </a:rPr>
                <a:t>Terminal_Test</a:t>
              </a:r>
              <a:r>
                <a:rPr lang="en-US" sz="2400" kern="0" dirty="0">
                  <a:latin typeface="Calibri"/>
                  <a:cs typeface="Calibri"/>
                </a:rPr>
                <a:t>(s)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</a:t>
              </a:r>
              <a:r>
                <a:rPr lang="en-US" sz="2400" kern="0" dirty="0">
                  <a:latin typeface="Calibri"/>
                  <a:cs typeface="Calibri"/>
                </a:rPr>
                <a:t>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dirty="0">
                  <a:latin typeface="Calibri"/>
                  <a:cs typeface="Calibri"/>
                </a:rPr>
                <a:t>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dirty="0">
                  <a:latin typeface="Calibri"/>
                  <a:cs typeface="Calibri"/>
                </a:rPr>
                <a:t> 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baseline="-25000" dirty="0">
                  <a:latin typeface="Calibri"/>
                  <a:cs typeface="Calibri"/>
                </a:rPr>
                <a:t>a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2954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371600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an 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minimax_value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(Result(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0949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9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D2623-5E4D-4E2B-99F6-4F8A4041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B6A9D-E07E-4449-8491-1641B2C5A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Maximizes expected utility</a:t>
            </a:r>
          </a:p>
          <a:p>
            <a:r>
              <a:rPr lang="en-US" dirty="0"/>
              <a:t>Does not assume opponent plays optimally</a:t>
            </a:r>
          </a:p>
          <a:p>
            <a:r>
              <a:rPr lang="en-US" dirty="0"/>
              <a:t>Replaces MIN nodes with </a:t>
            </a:r>
            <a:r>
              <a:rPr lang="en-US" dirty="0">
                <a:solidFill>
                  <a:srgbClr val="FF0000"/>
                </a:solidFill>
              </a:rPr>
              <a:t>CHANCE</a:t>
            </a:r>
            <a:r>
              <a:rPr lang="en-US" dirty="0"/>
              <a:t> nodes</a:t>
            </a:r>
          </a:p>
          <a:p>
            <a:r>
              <a:rPr lang="en-US" dirty="0">
                <a:solidFill>
                  <a:srgbClr val="FF0000"/>
                </a:solidFill>
              </a:rPr>
              <a:t>CHANCE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averages</a:t>
            </a:r>
            <a:r>
              <a:rPr lang="en-US" dirty="0"/>
              <a:t> the UTILITIES of child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2FB7B-38AD-488E-A3AD-8042D787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66115-F688-42E2-B52D-780088E9F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2" t="9230" r="20968" b="16801"/>
          <a:stretch/>
        </p:blipFill>
        <p:spPr>
          <a:xfrm>
            <a:off x="6376670" y="3862385"/>
            <a:ext cx="2895600" cy="2620965"/>
          </a:xfrm>
          <a:prstGeom prst="rect">
            <a:avLst/>
          </a:prstGeom>
        </p:spPr>
      </p:pic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1B9F55E7-C9AE-4C40-A50E-67E7200B5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3333" r="26666" b="25555"/>
          <a:stretch/>
        </p:blipFill>
        <p:spPr bwMode="auto">
          <a:xfrm>
            <a:off x="762000" y="3968750"/>
            <a:ext cx="306324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ADD218B-84D6-401C-BFE4-23911A98560A}"/>
              </a:ext>
            </a:extLst>
          </p:cNvPr>
          <p:cNvSpPr/>
          <p:nvPr/>
        </p:nvSpPr>
        <p:spPr>
          <a:xfrm>
            <a:off x="4267200" y="4930551"/>
            <a:ext cx="1970024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2073B-2781-4B18-A1CD-85129B67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vs Minimax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A92C27-4DF2-4830-AB57-1935CA8CC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38273"/>
            <a:ext cx="4040188" cy="6397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Advantages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88A5B4-D52A-4617-A48D-4CC55823C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044699"/>
            <a:ext cx="5643563" cy="3951288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Expectimax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algorithm helps take advantage of non-optimal opponents.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Unlike Minimax,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Expectimax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‘can take a risk’ and end up in a state with a higher utility as opponents are suboptimal.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2B32C4-7A98-4120-B0A7-E0338F694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8400" y="1404937"/>
            <a:ext cx="4041775" cy="6397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Disadvantages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7302D7-5D87-44D9-950A-CD1A44FFB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8400" y="2044699"/>
            <a:ext cx="5486400" cy="3951288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Expectimax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is not optimal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MAX may lose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Requires the full search tree, no pruning possible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3239"/>
                </a:solidFill>
                <a:latin typeface="urw-din"/>
              </a:rPr>
              <a:t>S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ensitive to monotonic transformations in utility values </a:t>
            </a:r>
            <a:endParaRPr lang="en-US" dirty="0">
              <a:solidFill>
                <a:srgbClr val="273239"/>
              </a:solidFill>
              <a:latin typeface="urw-din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Magnitudes of the evaluation function values matter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3239"/>
                </a:solidFill>
                <a:latin typeface="urw-din"/>
              </a:rPr>
              <a:t>In minimax, only ordering matters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16EF8-4DAC-4A30-98A4-A229E06B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1CEFF-6C95-4F27-8C22-97C2D237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48" y="1127125"/>
            <a:ext cx="1501953" cy="9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65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marL="114293" indent="0">
              <a:buNone/>
            </a:pPr>
            <a:r>
              <a:rPr lang="en-US" dirty="0"/>
              <a:t>More SLOs</a:t>
            </a:r>
          </a:p>
          <a:p>
            <a:r>
              <a:rPr lang="en-US" dirty="0"/>
              <a:t>Model multiplayer adversarial games</a:t>
            </a:r>
          </a:p>
          <a:p>
            <a:r>
              <a:rPr lang="en-US" dirty="0"/>
              <a:t>Model games with chance</a:t>
            </a:r>
          </a:p>
          <a:p>
            <a:r>
              <a:rPr lang="en-US" dirty="0"/>
              <a:t>Model problems using Monte Carlo Tree Search</a:t>
            </a:r>
          </a:p>
          <a:p>
            <a:r>
              <a:rPr lang="en-US" dirty="0"/>
              <a:t>Implement the algorithms </a:t>
            </a:r>
            <a:br>
              <a:rPr lang="en-US" dirty="0"/>
            </a:br>
            <a:r>
              <a:rPr lang="en-US" dirty="0"/>
              <a:t>above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4119566"/>
            <a:ext cx="4665545" cy="2286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Additional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194820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Game Types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/>
              <a:t>E.g. Backgammon</a:t>
            </a:r>
          </a:p>
          <a:p>
            <a:r>
              <a:rPr lang="en-US" sz="2800" dirty="0" err="1"/>
              <a:t>Expectiminimax</a:t>
            </a:r>
            <a:endParaRPr lang="en-US" sz="2800" dirty="0"/>
          </a:p>
          <a:p>
            <a:pPr lvl="1"/>
            <a:r>
              <a:rPr lang="en-US" sz="2400" dirty="0"/>
              <a:t>Environment is an extra “random agent” player that moves after each min/max agent</a:t>
            </a:r>
          </a:p>
          <a:p>
            <a:pPr lvl="1"/>
            <a:r>
              <a:rPr lang="en-US" sz="2400" dirty="0"/>
              <a:t>Each node computes the appropriate combination of its children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Expectiminimax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4400" y="35052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indent="-342882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 err="1">
                  <a:latin typeface="Calibri"/>
                  <a:cs typeface="Calibri"/>
                </a:rPr>
                <a:t>Terminal_Test</a:t>
              </a:r>
              <a:r>
                <a:rPr lang="en-US" sz="2400" kern="0" dirty="0">
                  <a:latin typeface="Calibri"/>
                  <a:cs typeface="Calibri"/>
                </a:rPr>
                <a:t>(s)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</a:t>
              </a:r>
              <a:r>
                <a:rPr lang="en-US" sz="2400" kern="0" dirty="0">
                  <a:latin typeface="Calibri"/>
                  <a:cs typeface="Calibri"/>
                </a:rPr>
                <a:t>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dirty="0">
                  <a:latin typeface="Calibri"/>
                  <a:cs typeface="Calibri"/>
                </a:rPr>
                <a:t>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dirty="0">
                  <a:latin typeface="Calibri"/>
                  <a:cs typeface="Calibri"/>
                </a:rPr>
                <a:t> 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baseline="-25000" dirty="0">
                  <a:latin typeface="Calibri"/>
                  <a:cs typeface="Calibri"/>
                </a:rPr>
                <a:t>a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8000"/>
                  </a:solidFill>
                  <a:latin typeface="Calibri"/>
                  <a:cs typeface="Calibri"/>
                </a:rPr>
                <a:t>CHANCE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8000"/>
                  </a:solidFill>
                  <a:latin typeface="Calibri"/>
                  <a:cs typeface="Calibri"/>
                </a:rPr>
                <a:t>sum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 err="1">
                  <a:solidFill>
                    <a:srgbClr val="008000"/>
                  </a:solidFill>
                  <a:latin typeface="Calibri"/>
                  <a:cs typeface="Calibri"/>
                </a:rPr>
                <a:t>Pr</a:t>
              </a:r>
              <a:r>
                <a:rPr lang="en-US" sz="2400" kern="0" dirty="0">
                  <a:solidFill>
                    <a:srgbClr val="008000"/>
                  </a:solidFill>
                  <a:latin typeface="Calibri"/>
                  <a:cs typeface="Calibri"/>
                </a:rPr>
                <a:t>(a)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* 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2954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371600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an 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value(Result(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0949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1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/>
              <a:t>Dice rolls increase </a:t>
            </a:r>
            <a:r>
              <a:rPr lang="en-US" sz="2200" i="1" dirty="0">
                <a:solidFill>
                  <a:srgbClr val="CE00BB"/>
                </a:solidFill>
              </a:rPr>
              <a:t>b</a:t>
            </a:r>
            <a:r>
              <a:rPr lang="en-US" sz="2200" dirty="0"/>
              <a:t>: 21 possible rolls with 2 dice</a:t>
            </a:r>
          </a:p>
          <a:p>
            <a:pPr lvl="1"/>
            <a:r>
              <a:rPr lang="en-US" sz="2000" dirty="0"/>
              <a:t>Backgammon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20 legal moves</a:t>
            </a:r>
          </a:p>
          <a:p>
            <a:pPr lvl="1"/>
            <a:r>
              <a:rPr lang="en-US" sz="2000" dirty="0"/>
              <a:t>4 plies = 20 x (21 x 20)</a:t>
            </a:r>
            <a:r>
              <a:rPr lang="en-US" sz="2000" baseline="30000" dirty="0"/>
              <a:t>3</a:t>
            </a:r>
            <a:r>
              <a:rPr lang="en-US" sz="2000" dirty="0"/>
              <a:t> = 1.2 x 10</a:t>
            </a:r>
            <a:r>
              <a:rPr lang="en-US" sz="2000" baseline="30000" dirty="0"/>
              <a:t>9</a:t>
            </a:r>
          </a:p>
          <a:p>
            <a:pPr lvl="4"/>
            <a:endParaRPr lang="en-US" sz="1200" dirty="0"/>
          </a:p>
          <a:p>
            <a:r>
              <a:rPr lang="en-US" sz="2200" dirty="0"/>
              <a:t>As depth increases, probability of reaching a given search node shrinks</a:t>
            </a:r>
          </a:p>
          <a:p>
            <a:pPr lvl="1"/>
            <a:r>
              <a:rPr lang="en-US" sz="2000" dirty="0"/>
              <a:t>So usefulness of search is diminished</a:t>
            </a:r>
          </a:p>
          <a:p>
            <a:pPr lvl="1"/>
            <a:r>
              <a:rPr lang="en-US" sz="2000" dirty="0"/>
              <a:t>So limiting depth is less damaging</a:t>
            </a:r>
          </a:p>
          <a:p>
            <a:pPr lvl="1"/>
            <a:r>
              <a:rPr lang="en-US" sz="2000" dirty="0"/>
              <a:t>But pruning is trickier…</a:t>
            </a:r>
          </a:p>
          <a:p>
            <a:pPr lvl="4"/>
            <a:endParaRPr lang="en-US" sz="1200" dirty="0"/>
          </a:p>
          <a:p>
            <a:r>
              <a:rPr lang="en-US" sz="2200" dirty="0"/>
              <a:t>Historic AI: </a:t>
            </a:r>
            <a:r>
              <a:rPr lang="en-US" sz="2200" dirty="0" err="1"/>
              <a:t>TDGammon</a:t>
            </a:r>
            <a:r>
              <a:rPr lang="en-US" sz="2200" dirty="0"/>
              <a:t> uses depth-2 search + very good evaluation function + reinforcement learning: </a:t>
            </a:r>
            <a:br>
              <a:rPr lang="en-US" sz="2200" dirty="0"/>
            </a:br>
            <a:r>
              <a:rPr lang="en-US" sz="2200" dirty="0"/>
              <a:t>world-champion level play</a:t>
            </a:r>
          </a:p>
          <a:p>
            <a:pPr lvl="3"/>
            <a:endParaRPr lang="en-US" sz="1000" dirty="0"/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</a:rPr>
              <a:t>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3087301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Values to Use?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3429000"/>
            <a:ext cx="11353800" cy="31242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For worst-case minimax reasoning, evaluation function: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scale</a:t>
            </a:r>
            <a:r>
              <a:rPr lang="en-US" sz="2400" dirty="0"/>
              <a:t> doesn’t matter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order</a:t>
            </a:r>
            <a:r>
              <a:rPr lang="en-US" sz="2400" dirty="0"/>
              <a:t> matters</a:t>
            </a:r>
          </a:p>
          <a:p>
            <a:pPr lvl="1"/>
            <a:r>
              <a:rPr lang="en-US" sz="2400" dirty="0"/>
              <a:t>Minimax decisions are </a:t>
            </a:r>
            <a:r>
              <a:rPr lang="en-US" sz="2400" b="1" i="1" dirty="0">
                <a:solidFill>
                  <a:srgbClr val="C00000"/>
                </a:solidFill>
              </a:rPr>
              <a:t>invariant with respect to monotonic transformations on values</a:t>
            </a:r>
          </a:p>
          <a:p>
            <a:pPr lvl="2"/>
            <a:endParaRPr lang="en-US" sz="1600" dirty="0"/>
          </a:p>
          <a:p>
            <a:r>
              <a:rPr lang="en-US" sz="2400" dirty="0"/>
              <a:t>Expectiminimax decisions are </a:t>
            </a:r>
            <a:r>
              <a:rPr lang="en-US" sz="2400" b="1" i="1" dirty="0">
                <a:solidFill>
                  <a:srgbClr val="C00000"/>
                </a:solidFill>
              </a:rPr>
              <a:t>invariant with respect to positive affine transformations</a:t>
            </a:r>
          </a:p>
          <a:p>
            <a:r>
              <a:rPr lang="en-US" sz="2400" dirty="0"/>
              <a:t>Expectiminimax evaluation functions </a:t>
            </a:r>
            <a:r>
              <a:rPr lang="en-US" sz="2400" dirty="0">
                <a:solidFill>
                  <a:srgbClr val="FF0000"/>
                </a:solidFill>
              </a:rPr>
              <a:t>must align</a:t>
            </a:r>
            <a:r>
              <a:rPr lang="en-US" sz="2400" dirty="0"/>
              <a:t> with actual win probabilities!</a:t>
            </a:r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1AA756-3D91-42ED-A28C-0CC827143216}"/>
              </a:ext>
            </a:extLst>
          </p:cNvPr>
          <p:cNvGrpSpPr/>
          <p:nvPr/>
        </p:nvGrpSpPr>
        <p:grpSpPr>
          <a:xfrm>
            <a:off x="2476500" y="1295400"/>
            <a:ext cx="7239000" cy="1752600"/>
            <a:chOff x="2438400" y="1752600"/>
            <a:chExt cx="7239000" cy="1752600"/>
          </a:xfrm>
        </p:grpSpPr>
        <p:grpSp>
          <p:nvGrpSpPr>
            <p:cNvPr id="37" name="Group 36"/>
            <p:cNvGrpSpPr/>
            <p:nvPr/>
          </p:nvGrpSpPr>
          <p:grpSpPr>
            <a:xfrm>
              <a:off x="2743200" y="2414952"/>
              <a:ext cx="6553200" cy="386864"/>
              <a:chOff x="2743200" y="2414952"/>
              <a:chExt cx="6553200" cy="386864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 rot="10800000">
                <a:off x="2743200" y="2414952"/>
                <a:ext cx="476250" cy="381000"/>
              </a:xfrm>
              <a:prstGeom prst="triangle">
                <a:avLst>
                  <a:gd name="adj" fmla="val 50000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34" name="AutoShape 6"/>
              <p:cNvSpPr>
                <a:spLocks noChangeArrowheads="1"/>
              </p:cNvSpPr>
              <p:nvPr/>
            </p:nvSpPr>
            <p:spPr bwMode="auto">
              <a:xfrm rot="10800000">
                <a:off x="4419600" y="2420815"/>
                <a:ext cx="476250" cy="381000"/>
              </a:xfrm>
              <a:prstGeom prst="triangle">
                <a:avLst>
                  <a:gd name="adj" fmla="val 50000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35" name="AutoShape 6"/>
              <p:cNvSpPr>
                <a:spLocks noChangeArrowheads="1"/>
              </p:cNvSpPr>
              <p:nvPr/>
            </p:nvSpPr>
            <p:spPr bwMode="auto">
              <a:xfrm rot="10800000">
                <a:off x="7162800" y="2420815"/>
                <a:ext cx="476250" cy="381000"/>
              </a:xfrm>
              <a:prstGeom prst="triangle">
                <a:avLst>
                  <a:gd name="adj" fmla="val 50000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 rot="10800000">
                <a:off x="8820150" y="2420816"/>
                <a:ext cx="476250" cy="381000"/>
              </a:xfrm>
              <a:prstGeom prst="triangle">
                <a:avLst>
                  <a:gd name="adj" fmla="val 50000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cxnSp>
          <p:nvCxnSpPr>
            <p:cNvPr id="10260" name="AutoShape 43"/>
            <p:cNvCxnSpPr>
              <a:cxnSpLocks noChangeShapeType="1"/>
              <a:stCxn id="10261" idx="4"/>
              <a:endCxn id="9" idx="0"/>
            </p:cNvCxnSpPr>
            <p:nvPr/>
          </p:nvCxnSpPr>
          <p:spPr bwMode="auto">
            <a:xfrm rot="16200000" flipH="1">
              <a:off x="3005137" y="2795587"/>
              <a:ext cx="247650" cy="2952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" name="Rectangle 7"/>
            <p:cNvSpPr/>
            <p:nvPr/>
          </p:nvSpPr>
          <p:spPr bwMode="auto">
            <a:xfrm>
              <a:off x="2438400" y="3067050"/>
              <a:ext cx="457200" cy="381000"/>
            </a:xfrm>
            <a:prstGeom prst="rect">
              <a:avLst/>
            </a:prstGeom>
            <a:solidFill>
              <a:srgbClr val="E8D1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971800" y="3067050"/>
              <a:ext cx="609600" cy="381000"/>
            </a:xfrm>
            <a:prstGeom prst="rect">
              <a:avLst/>
            </a:prstGeom>
            <a:solidFill>
              <a:srgbClr val="E8D1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40</a:t>
              </a:r>
            </a:p>
          </p:txBody>
        </p:sp>
        <p:cxnSp>
          <p:nvCxnSpPr>
            <p:cNvPr id="10264" name="AutoShape 43"/>
            <p:cNvCxnSpPr>
              <a:cxnSpLocks noChangeShapeType="1"/>
              <a:stCxn id="10261" idx="4"/>
              <a:endCxn id="8" idx="0"/>
            </p:cNvCxnSpPr>
            <p:nvPr/>
          </p:nvCxnSpPr>
          <p:spPr bwMode="auto">
            <a:xfrm rot="5400000">
              <a:off x="2700338" y="2786063"/>
              <a:ext cx="247650" cy="3143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65" name="AutoShape 43"/>
            <p:cNvCxnSpPr>
              <a:cxnSpLocks noChangeShapeType="1"/>
              <a:stCxn id="10266" idx="4"/>
              <a:endCxn id="21" idx="0"/>
            </p:cNvCxnSpPr>
            <p:nvPr/>
          </p:nvCxnSpPr>
          <p:spPr bwMode="auto">
            <a:xfrm rot="16200000" flipH="1">
              <a:off x="4700587" y="2757487"/>
              <a:ext cx="247650" cy="3333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0" name="Rectangle 19"/>
            <p:cNvSpPr/>
            <p:nvPr/>
          </p:nvSpPr>
          <p:spPr bwMode="auto">
            <a:xfrm>
              <a:off x="4038600" y="3048000"/>
              <a:ext cx="533400" cy="381000"/>
            </a:xfrm>
            <a:prstGeom prst="rect">
              <a:avLst/>
            </a:prstGeom>
            <a:solidFill>
              <a:srgbClr val="E8D1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20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724400" y="3048000"/>
              <a:ext cx="533400" cy="381000"/>
            </a:xfrm>
            <a:prstGeom prst="rect">
              <a:avLst/>
            </a:prstGeom>
            <a:solidFill>
              <a:srgbClr val="E8D1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30</a:t>
              </a:r>
            </a:p>
          </p:txBody>
        </p:sp>
        <p:cxnSp>
          <p:nvCxnSpPr>
            <p:cNvPr id="10269" name="AutoShape 43"/>
            <p:cNvCxnSpPr>
              <a:cxnSpLocks noChangeShapeType="1"/>
              <a:stCxn id="10266" idx="4"/>
              <a:endCxn id="20" idx="0"/>
            </p:cNvCxnSpPr>
            <p:nvPr/>
          </p:nvCxnSpPr>
          <p:spPr bwMode="auto">
            <a:xfrm rot="5400000">
              <a:off x="4357688" y="2747963"/>
              <a:ext cx="247650" cy="3524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43"/>
            <p:cNvCxnSpPr>
              <a:cxnSpLocks noChangeShapeType="1"/>
              <a:stCxn id="10272" idx="3"/>
              <a:endCxn id="10266" idx="0"/>
            </p:cNvCxnSpPr>
            <p:nvPr/>
          </p:nvCxnSpPr>
          <p:spPr bwMode="auto">
            <a:xfrm rot="16200000" flipH="1">
              <a:off x="4119563" y="1824037"/>
              <a:ext cx="228600" cy="84772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71" name="AutoShape 43"/>
            <p:cNvCxnSpPr>
              <a:cxnSpLocks noChangeShapeType="1"/>
              <a:stCxn id="10272" idx="3"/>
              <a:endCxn id="10261" idx="0"/>
            </p:cNvCxnSpPr>
            <p:nvPr/>
          </p:nvCxnSpPr>
          <p:spPr bwMode="auto">
            <a:xfrm rot="5400000">
              <a:off x="3271838" y="1843088"/>
              <a:ext cx="247650" cy="828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272" name="Isosceles Triangle 32"/>
            <p:cNvSpPr>
              <a:spLocks noChangeArrowheads="1"/>
            </p:cNvSpPr>
            <p:nvPr/>
          </p:nvSpPr>
          <p:spPr bwMode="auto">
            <a:xfrm>
              <a:off x="3581400" y="1752600"/>
              <a:ext cx="457200" cy="3810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ight Arrow 54"/>
            <p:cNvSpPr/>
            <p:nvPr/>
          </p:nvSpPr>
          <p:spPr>
            <a:xfrm>
              <a:off x="5791200" y="2971800"/>
              <a:ext cx="609600" cy="533400"/>
            </a:xfrm>
            <a:prstGeom prst="rightArrow">
              <a:avLst>
                <a:gd name="adj1" fmla="val 100000"/>
                <a:gd name="adj2" fmla="val 26972"/>
              </a:avLst>
            </a:prstGeom>
            <a:ln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x</a:t>
              </a:r>
              <a:r>
                <a:rPr lang="en-US" baseline="30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0247" name="AutoShape 43"/>
            <p:cNvCxnSpPr>
              <a:cxnSpLocks noChangeShapeType="1"/>
              <a:stCxn id="10248" idx="4"/>
              <a:endCxn id="64" idx="0"/>
            </p:cNvCxnSpPr>
            <p:nvPr/>
          </p:nvCxnSpPr>
          <p:spPr bwMode="auto">
            <a:xfrm rot="16200000" flipH="1">
              <a:off x="7424737" y="2795587"/>
              <a:ext cx="247650" cy="2952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3" name="Rectangle 62"/>
            <p:cNvSpPr/>
            <p:nvPr/>
          </p:nvSpPr>
          <p:spPr bwMode="auto">
            <a:xfrm>
              <a:off x="6858000" y="3067050"/>
              <a:ext cx="457200" cy="381000"/>
            </a:xfrm>
            <a:prstGeom prst="rect">
              <a:avLst/>
            </a:prstGeom>
            <a:solidFill>
              <a:srgbClr val="E8D1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391400" y="3067050"/>
              <a:ext cx="609600" cy="381000"/>
            </a:xfrm>
            <a:prstGeom prst="rect">
              <a:avLst/>
            </a:prstGeom>
            <a:solidFill>
              <a:srgbClr val="E8D1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1600</a:t>
              </a:r>
            </a:p>
          </p:txBody>
        </p:sp>
        <p:cxnSp>
          <p:nvCxnSpPr>
            <p:cNvPr id="10251" name="AutoShape 43"/>
            <p:cNvCxnSpPr>
              <a:cxnSpLocks noChangeShapeType="1"/>
              <a:stCxn id="10248" idx="4"/>
              <a:endCxn id="63" idx="0"/>
            </p:cNvCxnSpPr>
            <p:nvPr/>
          </p:nvCxnSpPr>
          <p:spPr bwMode="auto">
            <a:xfrm rot="5400000">
              <a:off x="7119938" y="2786063"/>
              <a:ext cx="247650" cy="3143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2" name="AutoShape 43"/>
            <p:cNvCxnSpPr>
              <a:cxnSpLocks noChangeShapeType="1"/>
              <a:stCxn id="10253" idx="4"/>
              <a:endCxn id="69" idx="0"/>
            </p:cNvCxnSpPr>
            <p:nvPr/>
          </p:nvCxnSpPr>
          <p:spPr bwMode="auto">
            <a:xfrm rot="16200000" flipH="1">
              <a:off x="9120187" y="2757487"/>
              <a:ext cx="247650" cy="3333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39" name="Group 38"/>
            <p:cNvGrpSpPr/>
            <p:nvPr/>
          </p:nvGrpSpPr>
          <p:grpSpPr>
            <a:xfrm>
              <a:off x="2762250" y="2362200"/>
              <a:ext cx="6534150" cy="457200"/>
              <a:chOff x="2762250" y="2362200"/>
              <a:chExt cx="6534150" cy="457200"/>
            </a:xfrm>
          </p:grpSpPr>
          <p:sp>
            <p:nvSpPr>
              <p:cNvPr id="10261" name="Oval 39"/>
              <p:cNvSpPr>
                <a:spLocks noChangeArrowheads="1"/>
              </p:cNvSpPr>
              <p:nvPr/>
            </p:nvSpPr>
            <p:spPr bwMode="auto">
              <a:xfrm>
                <a:off x="2762250" y="2381250"/>
                <a:ext cx="438150" cy="438150"/>
              </a:xfrm>
              <a:prstGeom prst="ellipse">
                <a:avLst/>
              </a:prstGeom>
              <a:solidFill>
                <a:srgbClr val="B5EDC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6" name="Oval 39"/>
              <p:cNvSpPr>
                <a:spLocks noChangeArrowheads="1"/>
              </p:cNvSpPr>
              <p:nvPr/>
            </p:nvSpPr>
            <p:spPr bwMode="auto">
              <a:xfrm>
                <a:off x="4438650" y="2362200"/>
                <a:ext cx="438150" cy="438150"/>
              </a:xfrm>
              <a:prstGeom prst="ellipse">
                <a:avLst/>
              </a:prstGeom>
              <a:solidFill>
                <a:srgbClr val="B5EDC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48" name="Oval 39"/>
              <p:cNvSpPr>
                <a:spLocks noChangeArrowheads="1"/>
              </p:cNvSpPr>
              <p:nvPr/>
            </p:nvSpPr>
            <p:spPr bwMode="auto">
              <a:xfrm>
                <a:off x="7181850" y="2381250"/>
                <a:ext cx="438150" cy="438150"/>
              </a:xfrm>
              <a:prstGeom prst="ellipse">
                <a:avLst/>
              </a:prstGeom>
              <a:solidFill>
                <a:srgbClr val="B5EDC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53" name="Oval 39"/>
              <p:cNvSpPr>
                <a:spLocks noChangeArrowheads="1"/>
              </p:cNvSpPr>
              <p:nvPr/>
            </p:nvSpPr>
            <p:spPr bwMode="auto">
              <a:xfrm>
                <a:off x="8858250" y="2362200"/>
                <a:ext cx="438150" cy="438150"/>
              </a:xfrm>
              <a:prstGeom prst="ellipse">
                <a:avLst/>
              </a:prstGeom>
              <a:solidFill>
                <a:srgbClr val="B5EDC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8" name="Rectangle 67"/>
            <p:cNvSpPr/>
            <p:nvPr/>
          </p:nvSpPr>
          <p:spPr bwMode="auto">
            <a:xfrm>
              <a:off x="8458200" y="3048000"/>
              <a:ext cx="533400" cy="381000"/>
            </a:xfrm>
            <a:prstGeom prst="rect">
              <a:avLst/>
            </a:prstGeom>
            <a:solidFill>
              <a:srgbClr val="E8D1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400</a:t>
              </a: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9144000" y="3048000"/>
              <a:ext cx="533400" cy="381000"/>
            </a:xfrm>
            <a:prstGeom prst="rect">
              <a:avLst/>
            </a:prstGeom>
            <a:solidFill>
              <a:srgbClr val="E8D1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900</a:t>
              </a:r>
            </a:p>
          </p:txBody>
        </p:sp>
        <p:cxnSp>
          <p:nvCxnSpPr>
            <p:cNvPr id="10256" name="AutoShape 43"/>
            <p:cNvCxnSpPr>
              <a:cxnSpLocks noChangeShapeType="1"/>
              <a:stCxn id="10253" idx="4"/>
              <a:endCxn id="68" idx="0"/>
            </p:cNvCxnSpPr>
            <p:nvPr/>
          </p:nvCxnSpPr>
          <p:spPr bwMode="auto">
            <a:xfrm rot="5400000">
              <a:off x="8777288" y="2747963"/>
              <a:ext cx="247650" cy="3524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7" name="AutoShape 43"/>
            <p:cNvCxnSpPr>
              <a:cxnSpLocks noChangeShapeType="1"/>
              <a:stCxn id="10259" idx="3"/>
              <a:endCxn id="10253" idx="0"/>
            </p:cNvCxnSpPr>
            <p:nvPr/>
          </p:nvCxnSpPr>
          <p:spPr bwMode="auto">
            <a:xfrm rot="16200000" flipH="1">
              <a:off x="8539162" y="1824037"/>
              <a:ext cx="228600" cy="8477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2" name="AutoShape 43"/>
            <p:cNvCxnSpPr>
              <a:cxnSpLocks noChangeShapeType="1"/>
              <a:stCxn id="10259" idx="3"/>
              <a:endCxn id="10248" idx="0"/>
            </p:cNvCxnSpPr>
            <p:nvPr/>
          </p:nvCxnSpPr>
          <p:spPr bwMode="auto">
            <a:xfrm rot="5400000">
              <a:off x="7691438" y="1843087"/>
              <a:ext cx="247650" cy="82867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259" name="Isosceles Triangle 72"/>
            <p:cNvSpPr>
              <a:spLocks noChangeArrowheads="1"/>
            </p:cNvSpPr>
            <p:nvPr/>
          </p:nvSpPr>
          <p:spPr bwMode="auto">
            <a:xfrm>
              <a:off x="8001000" y="1752600"/>
              <a:ext cx="457200" cy="3810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ounded Rectangular Callout 2"/>
          <p:cNvSpPr/>
          <p:nvPr/>
        </p:nvSpPr>
        <p:spPr>
          <a:xfrm>
            <a:off x="4114800" y="4038600"/>
            <a:ext cx="2362200" cy="533400"/>
          </a:xfrm>
          <a:prstGeom prst="wedgeRoundRectCallout">
            <a:avLst>
              <a:gd name="adj1" fmla="val 133249"/>
              <a:gd name="adj2" fmla="val 75783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x&gt;y =&gt; f(x)&gt;f(y)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9182100" y="5105400"/>
            <a:ext cx="2667000" cy="533400"/>
          </a:xfrm>
          <a:prstGeom prst="wedgeRoundRectCallout">
            <a:avLst>
              <a:gd name="adj1" fmla="val -72910"/>
              <a:gd name="adj2" fmla="val 67575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8000"/>
                </a:solidFill>
              </a:rPr>
              <a:t>f(x) = </a:t>
            </a:r>
            <a:r>
              <a:rPr lang="en-US" dirty="0" err="1">
                <a:solidFill>
                  <a:srgbClr val="008000"/>
                </a:solidFill>
              </a:rPr>
              <a:t>Ax+B</a:t>
            </a:r>
            <a:r>
              <a:rPr lang="en-US" dirty="0">
                <a:solidFill>
                  <a:srgbClr val="008000"/>
                </a:solidFill>
              </a:rPr>
              <a:t> where A&gt;0 </a:t>
            </a:r>
          </a:p>
        </p:txBody>
      </p:sp>
    </p:spTree>
    <p:extLst>
      <p:ext uri="{BB962C8B-B14F-4D97-AF65-F5344CB8AC3E}">
        <p14:creationId xmlns:p14="http://schemas.microsoft.com/office/powerpoint/2010/main" val="241337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  <p:bldP spid="3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8AE3F-B1C8-4E3A-940D-D178A54284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2800" y="6324600"/>
            <a:ext cx="11379200" cy="406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Monte Carlo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57BBD7A7-97EA-7E49-BC29-06749B5AD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302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98D5-4747-A044-90F4-93DE71D14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Monte Carlo Tree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23152-FFAD-5648-84DC-C14BAE9FCB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11379200" cy="47291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Algorithms based on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en-US" dirty="0"/>
                  <a:t> search assume a fixed horizon</a:t>
                </a:r>
              </a:p>
              <a:p>
                <a:pPr lvl="1"/>
                <a:r>
                  <a:rPr lang="en-US" dirty="0"/>
                  <a:t>Pretty hopeless for Go, with b &gt; 300</a:t>
                </a:r>
              </a:p>
              <a:p>
                <a:r>
                  <a:rPr lang="en-US" dirty="0"/>
                  <a:t>MCTS combines two important ideas:</a:t>
                </a:r>
              </a:p>
              <a:p>
                <a:pPr lvl="1"/>
                <a:r>
                  <a:rPr lang="en-US" dirty="0"/>
                  <a:t>Evaluation by rollouts</a:t>
                </a:r>
              </a:p>
              <a:p>
                <a:pPr lvl="2"/>
                <a:r>
                  <a:rPr lang="en-US" dirty="0"/>
                  <a:t>play multiple games to termination from some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use a simple, fast rollout policy</a:t>
                </a:r>
              </a:p>
              <a:p>
                <a:pPr lvl="2"/>
                <a:r>
                  <a:rPr lang="en-US" dirty="0"/>
                  <a:t>count wins and losses</a:t>
                </a:r>
              </a:p>
              <a:p>
                <a:pPr lvl="1"/>
                <a:r>
                  <a:rPr lang="en-US" dirty="0"/>
                  <a:t>Selective search</a:t>
                </a:r>
              </a:p>
              <a:p>
                <a:pPr lvl="2"/>
                <a:r>
                  <a:rPr lang="en-US" dirty="0"/>
                  <a:t>explore parts of the tree that will help improve the decision at the root</a:t>
                </a:r>
              </a:p>
              <a:p>
                <a:pPr lvl="2"/>
                <a:r>
                  <a:rPr lang="en-US" dirty="0"/>
                  <a:t>regardless of depth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23152-FFAD-5648-84DC-C14BAE9FCB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379200" cy="4729164"/>
              </a:xfrm>
              <a:blipFill>
                <a:blip r:embed="rId2"/>
                <a:stretch>
                  <a:fillRect l="-1233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67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Rollout aka Playout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757C4-ED3F-A246-A0A3-16BA29474D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0"/>
                <a:ext cx="4546600" cy="5079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rollout:</a:t>
                </a:r>
              </a:p>
              <a:p>
                <a:pPr lvl="1"/>
                <a:r>
                  <a:rPr lang="en-US" dirty="0"/>
                  <a:t>Repeat until terminal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Play a move according to a fixed, fast rollout policy</a:t>
                </a:r>
              </a:p>
              <a:p>
                <a:pPr lvl="1"/>
                <a:r>
                  <a:rPr lang="en-US" dirty="0"/>
                  <a:t>Record the result</a:t>
                </a:r>
              </a:p>
              <a:p>
                <a:r>
                  <a:rPr lang="en-US" dirty="0"/>
                  <a:t>Fraction of wins correlates with the true value of the position!</a:t>
                </a:r>
              </a:p>
              <a:p>
                <a:r>
                  <a:rPr lang="en-US" dirty="0"/>
                  <a:t>Having a “better” rollout policy helps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4757C4-ED3F-A246-A0A3-16BA29474D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0"/>
                <a:ext cx="4546600" cy="5079999"/>
              </a:xfrm>
              <a:blipFill>
                <a:blip r:embed="rId2"/>
                <a:stretch>
                  <a:fillRect l="-3083" t="-1561" r="-2949" b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4B884A-AAEC-9B44-952D-D072BEE371B9}"/>
              </a:ext>
            </a:extLst>
          </p:cNvPr>
          <p:cNvSpPr>
            <a:spLocks noChangeAspect="1"/>
          </p:cNvSpPr>
          <p:nvPr/>
        </p:nvSpPr>
        <p:spPr>
          <a:xfrm>
            <a:off x="7392983" y="3717398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FA1CA4-D73D-2E44-A056-4E2A16F8F16A}"/>
              </a:ext>
            </a:extLst>
          </p:cNvPr>
          <p:cNvSpPr>
            <a:spLocks noChangeAspect="1"/>
          </p:cNvSpPr>
          <p:nvPr/>
        </p:nvSpPr>
        <p:spPr>
          <a:xfrm>
            <a:off x="7396975" y="520218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40034-6FFD-E147-9F07-6F61BF2F6936}"/>
              </a:ext>
            </a:extLst>
          </p:cNvPr>
          <p:cNvSpPr>
            <a:spLocks noChangeAspect="1"/>
          </p:cNvSpPr>
          <p:nvPr/>
        </p:nvSpPr>
        <p:spPr>
          <a:xfrm>
            <a:off x="6543675" y="1382713"/>
            <a:ext cx="4727448" cy="4727448"/>
          </a:xfrm>
          <a:prstGeom prst="rect">
            <a:avLst/>
          </a:prstGeom>
          <a:solidFill>
            <a:srgbClr val="FEC2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CD2EF0-B326-854A-B207-DB3834DD5867}"/>
              </a:ext>
            </a:extLst>
          </p:cNvPr>
          <p:cNvSpPr/>
          <p:nvPr/>
        </p:nvSpPr>
        <p:spPr>
          <a:xfrm>
            <a:off x="6686447" y="1525823"/>
            <a:ext cx="4447941" cy="444794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C3E6B9-D2AE-9B4E-916A-C7111BD52E19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6686447" y="374979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F83FEA-DCD1-4A4B-A95C-EB32F7196F48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8910418" y="1525823"/>
            <a:ext cx="0" cy="4447941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A7B46-BB05-5D4C-99A1-600E30F88622}"/>
              </a:ext>
            </a:extLst>
          </p:cNvPr>
          <p:cNvCxnSpPr>
            <a:cxnSpLocks/>
          </p:cNvCxnSpPr>
          <p:nvPr/>
        </p:nvCxnSpPr>
        <p:spPr>
          <a:xfrm>
            <a:off x="6686447" y="177349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67732C-F061-5044-A82B-FF584531ABAF}"/>
              </a:ext>
            </a:extLst>
          </p:cNvPr>
          <p:cNvCxnSpPr>
            <a:cxnSpLocks/>
          </p:cNvCxnSpPr>
          <p:nvPr/>
        </p:nvCxnSpPr>
        <p:spPr>
          <a:xfrm>
            <a:off x="6686447" y="202038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C57022-373D-4143-84DE-C3CBD1412864}"/>
              </a:ext>
            </a:extLst>
          </p:cNvPr>
          <p:cNvCxnSpPr>
            <a:cxnSpLocks/>
          </p:cNvCxnSpPr>
          <p:nvPr/>
        </p:nvCxnSpPr>
        <p:spPr>
          <a:xfrm>
            <a:off x="6686447" y="227163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5FD712-A6E0-1E4F-BFAB-9935897C6E07}"/>
              </a:ext>
            </a:extLst>
          </p:cNvPr>
          <p:cNvCxnSpPr>
            <a:cxnSpLocks/>
          </p:cNvCxnSpPr>
          <p:nvPr/>
        </p:nvCxnSpPr>
        <p:spPr>
          <a:xfrm>
            <a:off x="6686446" y="251852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385FC1-6920-2740-AE95-E15B777269E4}"/>
              </a:ext>
            </a:extLst>
          </p:cNvPr>
          <p:cNvCxnSpPr>
            <a:cxnSpLocks/>
          </p:cNvCxnSpPr>
          <p:nvPr/>
        </p:nvCxnSpPr>
        <p:spPr>
          <a:xfrm>
            <a:off x="6686445" y="276541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7C9196-F730-5347-B716-FD1B550C8A85}"/>
              </a:ext>
            </a:extLst>
          </p:cNvPr>
          <p:cNvCxnSpPr>
            <a:cxnSpLocks/>
          </p:cNvCxnSpPr>
          <p:nvPr/>
        </p:nvCxnSpPr>
        <p:spPr>
          <a:xfrm>
            <a:off x="6686445" y="301044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EA4199-8900-7B42-8391-7CF2164051E1}"/>
              </a:ext>
            </a:extLst>
          </p:cNvPr>
          <p:cNvCxnSpPr>
            <a:cxnSpLocks/>
          </p:cNvCxnSpPr>
          <p:nvPr/>
        </p:nvCxnSpPr>
        <p:spPr>
          <a:xfrm>
            <a:off x="6686444" y="325733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0BA3F-03D8-DD4C-A51B-6FA5CBBD09DA}"/>
              </a:ext>
            </a:extLst>
          </p:cNvPr>
          <p:cNvCxnSpPr>
            <a:cxnSpLocks/>
          </p:cNvCxnSpPr>
          <p:nvPr/>
        </p:nvCxnSpPr>
        <p:spPr>
          <a:xfrm>
            <a:off x="6686443" y="350422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CD0D50-DBC0-5542-85D7-9C211BD8C943}"/>
              </a:ext>
            </a:extLst>
          </p:cNvPr>
          <p:cNvCxnSpPr>
            <a:cxnSpLocks/>
          </p:cNvCxnSpPr>
          <p:nvPr/>
        </p:nvCxnSpPr>
        <p:spPr>
          <a:xfrm>
            <a:off x="6686444" y="399786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D71DE9-DB29-1F4E-9CB3-E98DBD349B5D}"/>
              </a:ext>
            </a:extLst>
          </p:cNvPr>
          <p:cNvCxnSpPr>
            <a:cxnSpLocks/>
          </p:cNvCxnSpPr>
          <p:nvPr/>
        </p:nvCxnSpPr>
        <p:spPr>
          <a:xfrm>
            <a:off x="6686444" y="424475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1F8D30-A5FB-B947-9351-380E9C944E0F}"/>
              </a:ext>
            </a:extLst>
          </p:cNvPr>
          <p:cNvCxnSpPr>
            <a:cxnSpLocks/>
          </p:cNvCxnSpPr>
          <p:nvPr/>
        </p:nvCxnSpPr>
        <p:spPr>
          <a:xfrm>
            <a:off x="6686444" y="449600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B48557-AF84-6E45-9820-3358A92780FB}"/>
              </a:ext>
            </a:extLst>
          </p:cNvPr>
          <p:cNvCxnSpPr>
            <a:cxnSpLocks/>
          </p:cNvCxnSpPr>
          <p:nvPr/>
        </p:nvCxnSpPr>
        <p:spPr>
          <a:xfrm>
            <a:off x="6686443" y="474289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0506B5-58B9-ED4F-B00D-13B880864FEA}"/>
              </a:ext>
            </a:extLst>
          </p:cNvPr>
          <p:cNvCxnSpPr>
            <a:cxnSpLocks/>
          </p:cNvCxnSpPr>
          <p:nvPr/>
        </p:nvCxnSpPr>
        <p:spPr>
          <a:xfrm>
            <a:off x="6686442" y="498977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E561A2-4C4A-A94A-9718-8C68D7EB9A0C}"/>
              </a:ext>
            </a:extLst>
          </p:cNvPr>
          <p:cNvCxnSpPr>
            <a:cxnSpLocks/>
          </p:cNvCxnSpPr>
          <p:nvPr/>
        </p:nvCxnSpPr>
        <p:spPr>
          <a:xfrm>
            <a:off x="6686442" y="523481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424A35A-E82F-2A43-9609-27F90640CA17}"/>
              </a:ext>
            </a:extLst>
          </p:cNvPr>
          <p:cNvCxnSpPr>
            <a:cxnSpLocks/>
          </p:cNvCxnSpPr>
          <p:nvPr/>
        </p:nvCxnSpPr>
        <p:spPr>
          <a:xfrm>
            <a:off x="6686441" y="548170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E733B3-2DE6-004F-A5B9-F2B0164101CE}"/>
              </a:ext>
            </a:extLst>
          </p:cNvPr>
          <p:cNvCxnSpPr>
            <a:cxnSpLocks/>
          </p:cNvCxnSpPr>
          <p:nvPr/>
        </p:nvCxnSpPr>
        <p:spPr>
          <a:xfrm>
            <a:off x="6686440" y="572858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04B2E3-4F94-9046-BB12-415E44DCEDC2}"/>
              </a:ext>
            </a:extLst>
          </p:cNvPr>
          <p:cNvCxnSpPr>
            <a:cxnSpLocks/>
          </p:cNvCxnSpPr>
          <p:nvPr/>
        </p:nvCxnSpPr>
        <p:spPr>
          <a:xfrm rot="16200000">
            <a:off x="4700880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B518EF-69E4-A24E-BC95-694CF274A16B}"/>
              </a:ext>
            </a:extLst>
          </p:cNvPr>
          <p:cNvCxnSpPr>
            <a:cxnSpLocks/>
          </p:cNvCxnSpPr>
          <p:nvPr/>
        </p:nvCxnSpPr>
        <p:spPr>
          <a:xfrm rot="16200000">
            <a:off x="4947768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233182-6344-2B44-987B-54E50BA6D5A6}"/>
              </a:ext>
            </a:extLst>
          </p:cNvPr>
          <p:cNvCxnSpPr>
            <a:cxnSpLocks/>
          </p:cNvCxnSpPr>
          <p:nvPr/>
        </p:nvCxnSpPr>
        <p:spPr>
          <a:xfrm rot="16200000">
            <a:off x="5199020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8A4998-D606-7042-9586-F7461EB0EA94}"/>
              </a:ext>
            </a:extLst>
          </p:cNvPr>
          <p:cNvCxnSpPr>
            <a:cxnSpLocks/>
          </p:cNvCxnSpPr>
          <p:nvPr/>
        </p:nvCxnSpPr>
        <p:spPr>
          <a:xfrm rot="16200000">
            <a:off x="5445908" y="375096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47DCD-2841-854E-9D2D-65D195FCDD79}"/>
              </a:ext>
            </a:extLst>
          </p:cNvPr>
          <p:cNvCxnSpPr>
            <a:cxnSpLocks/>
          </p:cNvCxnSpPr>
          <p:nvPr/>
        </p:nvCxnSpPr>
        <p:spPr>
          <a:xfrm rot="16200000">
            <a:off x="5692796" y="3750966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662104-3357-DF48-9B99-1E7DF77694A3}"/>
              </a:ext>
            </a:extLst>
          </p:cNvPr>
          <p:cNvCxnSpPr>
            <a:cxnSpLocks/>
          </p:cNvCxnSpPr>
          <p:nvPr/>
        </p:nvCxnSpPr>
        <p:spPr>
          <a:xfrm rot="16200000">
            <a:off x="5937830" y="3750966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2984EA-A580-0F48-8CB4-B8BCB1BDE216}"/>
              </a:ext>
            </a:extLst>
          </p:cNvPr>
          <p:cNvCxnSpPr>
            <a:cxnSpLocks/>
          </p:cNvCxnSpPr>
          <p:nvPr/>
        </p:nvCxnSpPr>
        <p:spPr>
          <a:xfrm rot="16200000">
            <a:off x="618471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94B6C6-448D-0B49-A66D-1187AD3AC24E}"/>
              </a:ext>
            </a:extLst>
          </p:cNvPr>
          <p:cNvCxnSpPr>
            <a:cxnSpLocks/>
          </p:cNvCxnSpPr>
          <p:nvPr/>
        </p:nvCxnSpPr>
        <p:spPr>
          <a:xfrm rot="16200000">
            <a:off x="6431606" y="3750968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35E468-8458-1D47-8F98-63A5C968EC64}"/>
              </a:ext>
            </a:extLst>
          </p:cNvPr>
          <p:cNvCxnSpPr>
            <a:cxnSpLocks/>
          </p:cNvCxnSpPr>
          <p:nvPr/>
        </p:nvCxnSpPr>
        <p:spPr>
          <a:xfrm rot="16200000">
            <a:off x="693340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032B7D1-AA13-2847-9493-7A796E0C4A95}"/>
              </a:ext>
            </a:extLst>
          </p:cNvPr>
          <p:cNvCxnSpPr>
            <a:cxnSpLocks/>
          </p:cNvCxnSpPr>
          <p:nvPr/>
        </p:nvCxnSpPr>
        <p:spPr>
          <a:xfrm rot="16200000">
            <a:off x="7180296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20B25-F7CD-4143-B01F-60478DD0E3EA}"/>
              </a:ext>
            </a:extLst>
          </p:cNvPr>
          <p:cNvCxnSpPr>
            <a:cxnSpLocks/>
          </p:cNvCxnSpPr>
          <p:nvPr/>
        </p:nvCxnSpPr>
        <p:spPr>
          <a:xfrm rot="16200000">
            <a:off x="743154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01675C-5287-224F-841D-7C574CB363BC}"/>
              </a:ext>
            </a:extLst>
          </p:cNvPr>
          <p:cNvCxnSpPr>
            <a:cxnSpLocks/>
          </p:cNvCxnSpPr>
          <p:nvPr/>
        </p:nvCxnSpPr>
        <p:spPr>
          <a:xfrm rot="16200000">
            <a:off x="7678436" y="3750968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861F63-572E-F44D-B204-569A4AE545A9}"/>
              </a:ext>
            </a:extLst>
          </p:cNvPr>
          <p:cNvCxnSpPr>
            <a:cxnSpLocks/>
          </p:cNvCxnSpPr>
          <p:nvPr/>
        </p:nvCxnSpPr>
        <p:spPr>
          <a:xfrm rot="16200000">
            <a:off x="7925324" y="375096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188DCF8-8B1C-A349-A16E-9E5EC8C414CE}"/>
              </a:ext>
            </a:extLst>
          </p:cNvPr>
          <p:cNvCxnSpPr>
            <a:cxnSpLocks/>
          </p:cNvCxnSpPr>
          <p:nvPr/>
        </p:nvCxnSpPr>
        <p:spPr>
          <a:xfrm rot="16200000">
            <a:off x="8170358" y="375096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295212-EB37-8844-8996-156A433458CD}"/>
              </a:ext>
            </a:extLst>
          </p:cNvPr>
          <p:cNvCxnSpPr>
            <a:cxnSpLocks/>
          </p:cNvCxnSpPr>
          <p:nvPr/>
        </p:nvCxnSpPr>
        <p:spPr>
          <a:xfrm rot="16200000">
            <a:off x="8417246" y="3750970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D6C8FB3-E882-6243-A83B-F4C84F62B0ED}"/>
              </a:ext>
            </a:extLst>
          </p:cNvPr>
          <p:cNvCxnSpPr>
            <a:cxnSpLocks/>
          </p:cNvCxnSpPr>
          <p:nvPr/>
        </p:nvCxnSpPr>
        <p:spPr>
          <a:xfrm rot="16200000">
            <a:off x="8664134" y="375097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663DD06-B113-7546-9D25-E12C5125BBD1}"/>
              </a:ext>
            </a:extLst>
          </p:cNvPr>
          <p:cNvSpPr>
            <a:spLocks noChangeAspect="1"/>
          </p:cNvSpPr>
          <p:nvPr/>
        </p:nvSpPr>
        <p:spPr>
          <a:xfrm>
            <a:off x="9784391" y="215367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5D2152-6C91-CD41-9DD7-98A8017839FC}"/>
              </a:ext>
            </a:extLst>
          </p:cNvPr>
          <p:cNvSpPr>
            <a:spLocks noChangeAspect="1"/>
          </p:cNvSpPr>
          <p:nvPr/>
        </p:nvSpPr>
        <p:spPr>
          <a:xfrm>
            <a:off x="10280042" y="536997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A57C4E2-5616-184E-BA27-4EB7EC2EEC5E}"/>
              </a:ext>
            </a:extLst>
          </p:cNvPr>
          <p:cNvSpPr>
            <a:spLocks noChangeAspect="1"/>
          </p:cNvSpPr>
          <p:nvPr/>
        </p:nvSpPr>
        <p:spPr>
          <a:xfrm>
            <a:off x="9540984" y="512829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BF12C7-748D-2B43-A689-644FED19475C}"/>
              </a:ext>
            </a:extLst>
          </p:cNvPr>
          <p:cNvSpPr>
            <a:spLocks noChangeAspect="1"/>
          </p:cNvSpPr>
          <p:nvPr/>
        </p:nvSpPr>
        <p:spPr>
          <a:xfrm>
            <a:off x="10533472" y="4619403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33AD17F-61D5-AC4C-8612-129A491A433D}"/>
              </a:ext>
            </a:extLst>
          </p:cNvPr>
          <p:cNvSpPr>
            <a:spLocks noChangeAspect="1"/>
          </p:cNvSpPr>
          <p:nvPr/>
        </p:nvSpPr>
        <p:spPr>
          <a:xfrm>
            <a:off x="8795752" y="512308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612AFB-1015-2F43-8130-EB9FCEDBB82A}"/>
              </a:ext>
            </a:extLst>
          </p:cNvPr>
          <p:cNvSpPr>
            <a:spLocks noChangeAspect="1"/>
          </p:cNvSpPr>
          <p:nvPr/>
        </p:nvSpPr>
        <p:spPr>
          <a:xfrm>
            <a:off x="10535711" y="4879719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662CD9D-35A7-2545-B54F-AB19D43841F8}"/>
              </a:ext>
            </a:extLst>
          </p:cNvPr>
          <p:cNvSpPr>
            <a:spLocks noChangeAspect="1"/>
          </p:cNvSpPr>
          <p:nvPr/>
        </p:nvSpPr>
        <p:spPr>
          <a:xfrm>
            <a:off x="10290149" y="216342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88E176E-D2F0-9D44-91C0-11704568B65C}"/>
              </a:ext>
            </a:extLst>
          </p:cNvPr>
          <p:cNvSpPr>
            <a:spLocks noChangeAspect="1"/>
          </p:cNvSpPr>
          <p:nvPr/>
        </p:nvSpPr>
        <p:spPr>
          <a:xfrm>
            <a:off x="10282471" y="265183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95F6D3B-663A-B142-AB9F-C5976E5A1FB8}"/>
              </a:ext>
            </a:extLst>
          </p:cNvPr>
          <p:cNvSpPr>
            <a:spLocks noChangeAspect="1"/>
          </p:cNvSpPr>
          <p:nvPr/>
        </p:nvSpPr>
        <p:spPr>
          <a:xfrm>
            <a:off x="10524906" y="239649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D4E56E1-BA71-7C4A-8D92-CD335C88CB8C}"/>
              </a:ext>
            </a:extLst>
          </p:cNvPr>
          <p:cNvSpPr>
            <a:spLocks noChangeAspect="1"/>
          </p:cNvSpPr>
          <p:nvPr/>
        </p:nvSpPr>
        <p:spPr>
          <a:xfrm>
            <a:off x="10533472" y="2649896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833293B-E8B8-C84D-BD33-E973CB7A87D0}"/>
              </a:ext>
            </a:extLst>
          </p:cNvPr>
          <p:cNvSpPr>
            <a:spLocks noChangeAspect="1"/>
          </p:cNvSpPr>
          <p:nvPr/>
        </p:nvSpPr>
        <p:spPr>
          <a:xfrm>
            <a:off x="6818094" y="512273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FF08AEB-A2C7-DB45-923D-B09B66CD4965}"/>
              </a:ext>
            </a:extLst>
          </p:cNvPr>
          <p:cNvSpPr>
            <a:spLocks noChangeAspect="1"/>
          </p:cNvSpPr>
          <p:nvPr/>
        </p:nvSpPr>
        <p:spPr>
          <a:xfrm>
            <a:off x="6814765" y="4876992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2C5E67C-1C4D-574C-86D3-7464AA949371}"/>
              </a:ext>
            </a:extLst>
          </p:cNvPr>
          <p:cNvSpPr>
            <a:spLocks noChangeAspect="1"/>
          </p:cNvSpPr>
          <p:nvPr/>
        </p:nvSpPr>
        <p:spPr>
          <a:xfrm>
            <a:off x="10035344" y="363459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93B3F4F-4E2D-7D4F-8096-A0E2749563CD}"/>
              </a:ext>
            </a:extLst>
          </p:cNvPr>
          <p:cNvSpPr>
            <a:spLocks noChangeAspect="1"/>
          </p:cNvSpPr>
          <p:nvPr/>
        </p:nvSpPr>
        <p:spPr>
          <a:xfrm>
            <a:off x="7056627" y="289689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C35BAC7-4D48-8744-8951-F9420817BC78}"/>
              </a:ext>
            </a:extLst>
          </p:cNvPr>
          <p:cNvSpPr>
            <a:spLocks noChangeAspect="1"/>
          </p:cNvSpPr>
          <p:nvPr/>
        </p:nvSpPr>
        <p:spPr>
          <a:xfrm>
            <a:off x="9781225" y="536561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AB1B086-9007-814F-A9ED-5FBC172ADC82}"/>
              </a:ext>
            </a:extLst>
          </p:cNvPr>
          <p:cNvSpPr>
            <a:spLocks noChangeAspect="1"/>
          </p:cNvSpPr>
          <p:nvPr/>
        </p:nvSpPr>
        <p:spPr>
          <a:xfrm>
            <a:off x="7058524" y="4872573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F6EE57-4F2F-B14E-B8EA-FD0CFA444D58}"/>
              </a:ext>
            </a:extLst>
          </p:cNvPr>
          <p:cNvSpPr>
            <a:spLocks noChangeAspect="1"/>
          </p:cNvSpPr>
          <p:nvPr/>
        </p:nvSpPr>
        <p:spPr>
          <a:xfrm>
            <a:off x="10271139" y="487824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4CF8238-DC3B-B740-8074-F720812CA959}"/>
              </a:ext>
            </a:extLst>
          </p:cNvPr>
          <p:cNvSpPr>
            <a:spLocks noChangeAspect="1"/>
          </p:cNvSpPr>
          <p:nvPr/>
        </p:nvSpPr>
        <p:spPr>
          <a:xfrm>
            <a:off x="10036385" y="511792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C19E083-2307-1E45-9B7F-6354A3AB5844}"/>
              </a:ext>
            </a:extLst>
          </p:cNvPr>
          <p:cNvSpPr>
            <a:spLocks noChangeAspect="1"/>
          </p:cNvSpPr>
          <p:nvPr/>
        </p:nvSpPr>
        <p:spPr>
          <a:xfrm>
            <a:off x="10283801" y="339026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E281812-09D6-EA4D-B7A9-3321A8383359}"/>
              </a:ext>
            </a:extLst>
          </p:cNvPr>
          <p:cNvSpPr>
            <a:spLocks noChangeAspect="1"/>
          </p:cNvSpPr>
          <p:nvPr/>
        </p:nvSpPr>
        <p:spPr>
          <a:xfrm>
            <a:off x="7304916" y="537478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236402-A66A-7D4D-8CBF-E5CD04D46292}"/>
              </a:ext>
            </a:extLst>
          </p:cNvPr>
          <p:cNvSpPr>
            <a:spLocks noChangeAspect="1"/>
          </p:cNvSpPr>
          <p:nvPr/>
        </p:nvSpPr>
        <p:spPr>
          <a:xfrm>
            <a:off x="7056625" y="21548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BF4E769-4716-5548-9ED0-CAB0F7E4DF91}"/>
              </a:ext>
            </a:extLst>
          </p:cNvPr>
          <p:cNvSpPr>
            <a:spLocks noChangeAspect="1"/>
          </p:cNvSpPr>
          <p:nvPr/>
        </p:nvSpPr>
        <p:spPr>
          <a:xfrm>
            <a:off x="10037401" y="536846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623F1A-5BCB-6040-9A32-BF61E86D20D7}"/>
              </a:ext>
            </a:extLst>
          </p:cNvPr>
          <p:cNvSpPr>
            <a:spLocks noChangeAspect="1"/>
          </p:cNvSpPr>
          <p:nvPr/>
        </p:nvSpPr>
        <p:spPr>
          <a:xfrm>
            <a:off x="7553036" y="215435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A661CBC-5767-7E47-8658-F9BB8FD172ED}"/>
              </a:ext>
            </a:extLst>
          </p:cNvPr>
          <p:cNvSpPr>
            <a:spLocks noChangeAspect="1"/>
          </p:cNvSpPr>
          <p:nvPr/>
        </p:nvSpPr>
        <p:spPr>
          <a:xfrm>
            <a:off x="7561526" y="512778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9018B53-6866-A54F-B177-FE01ACB251A5}"/>
              </a:ext>
            </a:extLst>
          </p:cNvPr>
          <p:cNvSpPr>
            <a:spLocks noChangeAspect="1"/>
          </p:cNvSpPr>
          <p:nvPr/>
        </p:nvSpPr>
        <p:spPr>
          <a:xfrm>
            <a:off x="8549215" y="189842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7F8344A-A659-3D49-8498-CCC460913930}"/>
              </a:ext>
            </a:extLst>
          </p:cNvPr>
          <p:cNvSpPr>
            <a:spLocks noChangeAspect="1"/>
          </p:cNvSpPr>
          <p:nvPr/>
        </p:nvSpPr>
        <p:spPr>
          <a:xfrm>
            <a:off x="7309627" y="512848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42DB1AE-1B59-4049-A03B-53ECD24F33BB}"/>
              </a:ext>
            </a:extLst>
          </p:cNvPr>
          <p:cNvSpPr>
            <a:spLocks noChangeAspect="1"/>
          </p:cNvSpPr>
          <p:nvPr/>
        </p:nvSpPr>
        <p:spPr>
          <a:xfrm>
            <a:off x="7054208" y="462734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FE2265-199B-5D49-8F10-3B89DE10A0E0}"/>
              </a:ext>
            </a:extLst>
          </p:cNvPr>
          <p:cNvSpPr>
            <a:spLocks noChangeAspect="1"/>
          </p:cNvSpPr>
          <p:nvPr/>
        </p:nvSpPr>
        <p:spPr>
          <a:xfrm>
            <a:off x="7059885" y="537847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4C28ED9-9ADF-5841-83B2-17FF5EC2310D}"/>
              </a:ext>
            </a:extLst>
          </p:cNvPr>
          <p:cNvSpPr>
            <a:spLocks noChangeAspect="1"/>
          </p:cNvSpPr>
          <p:nvPr/>
        </p:nvSpPr>
        <p:spPr>
          <a:xfrm>
            <a:off x="7315167" y="487500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803192C-EC3C-D44C-93A5-844110259202}"/>
              </a:ext>
            </a:extLst>
          </p:cNvPr>
          <p:cNvSpPr>
            <a:spLocks noChangeAspect="1"/>
          </p:cNvSpPr>
          <p:nvPr/>
        </p:nvSpPr>
        <p:spPr>
          <a:xfrm>
            <a:off x="6815531" y="4633191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0A784FD-128F-B040-92FC-34A87EEF0E7A}"/>
              </a:ext>
            </a:extLst>
          </p:cNvPr>
          <p:cNvSpPr>
            <a:spLocks noChangeAspect="1"/>
          </p:cNvSpPr>
          <p:nvPr/>
        </p:nvSpPr>
        <p:spPr>
          <a:xfrm>
            <a:off x="7058431" y="512997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ABB2AAC-07F3-124E-B84C-91B2B1A8E862}"/>
              </a:ext>
            </a:extLst>
          </p:cNvPr>
          <p:cNvSpPr>
            <a:spLocks noChangeAspect="1"/>
          </p:cNvSpPr>
          <p:nvPr/>
        </p:nvSpPr>
        <p:spPr>
          <a:xfrm>
            <a:off x="7057570" y="4388515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CC80DB9-6D75-AB47-BD60-5DEFB032F5C2}"/>
              </a:ext>
            </a:extLst>
          </p:cNvPr>
          <p:cNvSpPr>
            <a:spLocks noChangeAspect="1"/>
          </p:cNvSpPr>
          <p:nvPr/>
        </p:nvSpPr>
        <p:spPr>
          <a:xfrm>
            <a:off x="6814628" y="538699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848DD9-C205-364B-8D12-5A061FC50EA8}"/>
              </a:ext>
            </a:extLst>
          </p:cNvPr>
          <p:cNvSpPr>
            <a:spLocks noChangeAspect="1"/>
          </p:cNvSpPr>
          <p:nvPr/>
        </p:nvSpPr>
        <p:spPr>
          <a:xfrm>
            <a:off x="7810267" y="537842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941DAC8-FF53-4E40-9DB3-8CF1616E20F0}"/>
              </a:ext>
            </a:extLst>
          </p:cNvPr>
          <p:cNvSpPr>
            <a:spLocks noChangeAspect="1"/>
          </p:cNvSpPr>
          <p:nvPr/>
        </p:nvSpPr>
        <p:spPr>
          <a:xfrm>
            <a:off x="8875751" y="2243993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461F054-0749-8B48-AFAE-D287D72E7294}"/>
              </a:ext>
            </a:extLst>
          </p:cNvPr>
          <p:cNvSpPr>
            <a:spLocks noChangeAspect="1"/>
          </p:cNvSpPr>
          <p:nvPr/>
        </p:nvSpPr>
        <p:spPr>
          <a:xfrm>
            <a:off x="10367638" y="2237873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91DE26-CF62-4E4E-BC15-9C209CAE6ED3}"/>
              </a:ext>
            </a:extLst>
          </p:cNvPr>
          <p:cNvSpPr>
            <a:spLocks noChangeAspect="1"/>
          </p:cNvSpPr>
          <p:nvPr/>
        </p:nvSpPr>
        <p:spPr>
          <a:xfrm>
            <a:off x="10364796" y="520165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9AED087-CF62-4347-B88A-C67A645D4C2D}"/>
              </a:ext>
            </a:extLst>
          </p:cNvPr>
          <p:cNvSpPr>
            <a:spLocks noChangeAspect="1"/>
          </p:cNvSpPr>
          <p:nvPr/>
        </p:nvSpPr>
        <p:spPr>
          <a:xfrm>
            <a:off x="8875844" y="520280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B981000-EA0A-2542-846B-F295BD178E54}"/>
              </a:ext>
            </a:extLst>
          </p:cNvPr>
          <p:cNvSpPr>
            <a:spLocks noChangeAspect="1"/>
          </p:cNvSpPr>
          <p:nvPr/>
        </p:nvSpPr>
        <p:spPr>
          <a:xfrm>
            <a:off x="8878337" y="371530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7E99D88-DDFB-494B-B07C-3337A490596A}"/>
              </a:ext>
            </a:extLst>
          </p:cNvPr>
          <p:cNvSpPr>
            <a:spLocks noChangeAspect="1"/>
          </p:cNvSpPr>
          <p:nvPr/>
        </p:nvSpPr>
        <p:spPr>
          <a:xfrm>
            <a:off x="10361940" y="3712134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028BF9B-316C-6745-B2C5-A294E0E4C6E9}"/>
              </a:ext>
            </a:extLst>
          </p:cNvPr>
          <p:cNvSpPr>
            <a:spLocks noChangeAspect="1"/>
          </p:cNvSpPr>
          <p:nvPr/>
        </p:nvSpPr>
        <p:spPr>
          <a:xfrm>
            <a:off x="10533767" y="5128297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A268A16-D1EC-6B44-B25D-A984274E32AA}"/>
              </a:ext>
            </a:extLst>
          </p:cNvPr>
          <p:cNvSpPr>
            <a:spLocks noChangeAspect="1"/>
          </p:cNvSpPr>
          <p:nvPr/>
        </p:nvSpPr>
        <p:spPr>
          <a:xfrm>
            <a:off x="7309703" y="562194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5AC12F0-CDC6-3448-8675-9B64BB2D4F2A}"/>
              </a:ext>
            </a:extLst>
          </p:cNvPr>
          <p:cNvSpPr>
            <a:spLocks noChangeAspect="1"/>
          </p:cNvSpPr>
          <p:nvPr/>
        </p:nvSpPr>
        <p:spPr>
          <a:xfrm>
            <a:off x="7310194" y="3640905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EAC05-9C6A-0246-871C-4543632C6D76}"/>
              </a:ext>
            </a:extLst>
          </p:cNvPr>
          <p:cNvSpPr>
            <a:spLocks noChangeAspect="1"/>
          </p:cNvSpPr>
          <p:nvPr/>
        </p:nvSpPr>
        <p:spPr>
          <a:xfrm>
            <a:off x="7394033" y="2239691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F1B981-5BCE-D54E-9442-5A7AFB1EDB30}"/>
              </a:ext>
            </a:extLst>
          </p:cNvPr>
          <p:cNvSpPr/>
          <p:nvPr/>
        </p:nvSpPr>
        <p:spPr>
          <a:xfrm>
            <a:off x="10084897" y="3685169"/>
            <a:ext cx="131847" cy="13184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027C1A0-CFDA-E14D-ADF4-6586601E5D01}"/>
              </a:ext>
            </a:extLst>
          </p:cNvPr>
          <p:cNvSpPr txBox="1"/>
          <p:nvPr/>
        </p:nvSpPr>
        <p:spPr>
          <a:xfrm>
            <a:off x="6842880" y="105490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“Move 37”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9A63DE0-38FC-C341-B221-7A5BCFCCC95B}"/>
              </a:ext>
            </a:extLst>
          </p:cNvPr>
          <p:cNvSpPr>
            <a:spLocks noChangeAspect="1"/>
          </p:cNvSpPr>
          <p:nvPr/>
        </p:nvSpPr>
        <p:spPr>
          <a:xfrm>
            <a:off x="10777194" y="4130972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C589B0F-E0C8-C34E-87F3-00136DAC1C87}"/>
              </a:ext>
            </a:extLst>
          </p:cNvPr>
          <p:cNvSpPr>
            <a:spLocks noChangeAspect="1"/>
          </p:cNvSpPr>
          <p:nvPr/>
        </p:nvSpPr>
        <p:spPr>
          <a:xfrm>
            <a:off x="10274604" y="2914673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28AC22B-6D5D-F443-AD30-56D09E4E691D}"/>
              </a:ext>
            </a:extLst>
          </p:cNvPr>
          <p:cNvSpPr>
            <a:spLocks noChangeAspect="1"/>
          </p:cNvSpPr>
          <p:nvPr/>
        </p:nvSpPr>
        <p:spPr>
          <a:xfrm>
            <a:off x="9538812" y="537379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26DB081-AA2C-4846-990C-9F9B69C62F91}"/>
              </a:ext>
            </a:extLst>
          </p:cNvPr>
          <p:cNvSpPr>
            <a:spLocks noChangeAspect="1"/>
          </p:cNvSpPr>
          <p:nvPr/>
        </p:nvSpPr>
        <p:spPr>
          <a:xfrm>
            <a:off x="7790321" y="1901472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8AC419E-2294-3C49-9F5E-2F7FCFD93ED3}"/>
              </a:ext>
            </a:extLst>
          </p:cNvPr>
          <p:cNvSpPr>
            <a:spLocks noChangeAspect="1"/>
          </p:cNvSpPr>
          <p:nvPr/>
        </p:nvSpPr>
        <p:spPr>
          <a:xfrm>
            <a:off x="7309951" y="439392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DF11FA-4728-1649-A7BA-A356F5790DC7}"/>
              </a:ext>
            </a:extLst>
          </p:cNvPr>
          <p:cNvSpPr>
            <a:spLocks noChangeAspect="1"/>
          </p:cNvSpPr>
          <p:nvPr/>
        </p:nvSpPr>
        <p:spPr>
          <a:xfrm>
            <a:off x="8804407" y="388767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A704FC-D7F3-5C45-95FB-07B7A7AD0354}"/>
              </a:ext>
            </a:extLst>
          </p:cNvPr>
          <p:cNvSpPr>
            <a:spLocks noChangeAspect="1"/>
          </p:cNvSpPr>
          <p:nvPr/>
        </p:nvSpPr>
        <p:spPr>
          <a:xfrm>
            <a:off x="8552252" y="3625741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E291B16-6641-8747-9DA3-2D07B4E2F989}"/>
              </a:ext>
            </a:extLst>
          </p:cNvPr>
          <p:cNvSpPr>
            <a:spLocks noChangeAspect="1"/>
          </p:cNvSpPr>
          <p:nvPr/>
        </p:nvSpPr>
        <p:spPr>
          <a:xfrm>
            <a:off x="7065954" y="3397160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466E6D3-006E-5F43-BA06-2F98E128D448}"/>
              </a:ext>
            </a:extLst>
          </p:cNvPr>
          <p:cNvSpPr>
            <a:spLocks noChangeAspect="1"/>
          </p:cNvSpPr>
          <p:nvPr/>
        </p:nvSpPr>
        <p:spPr>
          <a:xfrm>
            <a:off x="8546824" y="5612435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29C4DF7-8E8A-314B-A6E8-B8AB4666E11B}"/>
              </a:ext>
            </a:extLst>
          </p:cNvPr>
          <p:cNvSpPr>
            <a:spLocks noChangeAspect="1"/>
          </p:cNvSpPr>
          <p:nvPr/>
        </p:nvSpPr>
        <p:spPr>
          <a:xfrm>
            <a:off x="9056821" y="5123088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3412962-4DD4-F049-9F27-BD762B62E764}"/>
              </a:ext>
            </a:extLst>
          </p:cNvPr>
          <p:cNvSpPr>
            <a:spLocks noChangeAspect="1"/>
          </p:cNvSpPr>
          <p:nvPr/>
        </p:nvSpPr>
        <p:spPr>
          <a:xfrm>
            <a:off x="7819545" y="3627351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46F13ED-F229-6E4F-ACA1-2A0328E44B82}"/>
              </a:ext>
            </a:extLst>
          </p:cNvPr>
          <p:cNvSpPr>
            <a:spLocks noChangeAspect="1"/>
          </p:cNvSpPr>
          <p:nvPr/>
        </p:nvSpPr>
        <p:spPr>
          <a:xfrm>
            <a:off x="7805806" y="586492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866C28E-E0AE-DD45-ACF6-961A2644FCDC}"/>
              </a:ext>
            </a:extLst>
          </p:cNvPr>
          <p:cNvSpPr>
            <a:spLocks noChangeAspect="1"/>
          </p:cNvSpPr>
          <p:nvPr/>
        </p:nvSpPr>
        <p:spPr>
          <a:xfrm>
            <a:off x="9791822" y="1655783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EC8BAE0-04F8-2840-820B-668BBADF0AE2}"/>
              </a:ext>
            </a:extLst>
          </p:cNvPr>
          <p:cNvSpPr>
            <a:spLocks noChangeAspect="1"/>
          </p:cNvSpPr>
          <p:nvPr/>
        </p:nvSpPr>
        <p:spPr>
          <a:xfrm>
            <a:off x="9542767" y="338642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132B84-1040-FF44-812E-D8375730E5A1}"/>
              </a:ext>
            </a:extLst>
          </p:cNvPr>
          <p:cNvSpPr>
            <a:spLocks noChangeAspect="1"/>
          </p:cNvSpPr>
          <p:nvPr/>
        </p:nvSpPr>
        <p:spPr>
          <a:xfrm>
            <a:off x="9289664" y="4383989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9111643-434F-8B41-9C9D-C899F78F0A11}"/>
              </a:ext>
            </a:extLst>
          </p:cNvPr>
          <p:cNvSpPr>
            <a:spLocks noChangeAspect="1"/>
          </p:cNvSpPr>
          <p:nvPr/>
        </p:nvSpPr>
        <p:spPr>
          <a:xfrm>
            <a:off x="10024553" y="4876992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B7861A7-483C-0D48-807F-EB994C0A01F8}"/>
              </a:ext>
            </a:extLst>
          </p:cNvPr>
          <p:cNvSpPr>
            <a:spLocks noChangeAspect="1"/>
          </p:cNvSpPr>
          <p:nvPr/>
        </p:nvSpPr>
        <p:spPr>
          <a:xfrm>
            <a:off x="6810479" y="3407454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EEB8151-8451-624B-B817-8C58B1C23EE1}"/>
              </a:ext>
            </a:extLst>
          </p:cNvPr>
          <p:cNvSpPr>
            <a:spLocks noChangeAspect="1"/>
          </p:cNvSpPr>
          <p:nvPr/>
        </p:nvSpPr>
        <p:spPr>
          <a:xfrm>
            <a:off x="10281858" y="3882382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C4110E3-94EA-9447-BC95-032942108B30}"/>
              </a:ext>
            </a:extLst>
          </p:cNvPr>
          <p:cNvSpPr>
            <a:spLocks noChangeAspect="1"/>
          </p:cNvSpPr>
          <p:nvPr/>
        </p:nvSpPr>
        <p:spPr>
          <a:xfrm>
            <a:off x="8036690" y="190787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836280B-CE85-E641-BC5D-E030F62DF79A}"/>
              </a:ext>
            </a:extLst>
          </p:cNvPr>
          <p:cNvSpPr>
            <a:spLocks noChangeAspect="1"/>
          </p:cNvSpPr>
          <p:nvPr/>
        </p:nvSpPr>
        <p:spPr>
          <a:xfrm>
            <a:off x="8794359" y="2643578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49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rollouts from each child of the root, record fraction of wins</a:t>
            </a:r>
          </a:p>
          <a:p>
            <a:r>
              <a:rPr lang="en-US" dirty="0"/>
              <a:t>Pick the move that gives the best outcome by this metric</a:t>
            </a:r>
          </a:p>
          <a:p>
            <a:r>
              <a:rPr lang="en-US" dirty="0"/>
              <a:t>Important that each (state, action) transition gets evaluated </a:t>
            </a:r>
            <a:r>
              <a:rPr lang="en-US" dirty="0">
                <a:solidFill>
                  <a:srgbClr val="FF0000"/>
                </a:solidFill>
              </a:rPr>
              <a:t>enough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57/100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65/100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39/100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78844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Do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rollouts from each child of the root, record fraction of wins</a:t>
            </a:r>
          </a:p>
          <a:p>
            <a:r>
              <a:rPr lang="en-US" dirty="0"/>
              <a:t>Pick the move that gives the best outcome by this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57/100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59/100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0/100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458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itchFamily="18" charset="2"/>
              </a:rPr>
              <a:t>So far…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Focus on two-player, zero-sum, deterministic, observable, turn-taking games</a:t>
            </a:r>
          </a:p>
          <a:p>
            <a:pPr marL="457176" lvl="1" indent="0" eaLnBrk="1" hangingPunct="1">
              <a:lnSpc>
                <a:spcPct val="90000"/>
              </a:lnSpc>
              <a:buNone/>
            </a:pPr>
            <a:endParaRPr lang="en-US" sz="20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Minimax defines rational behavior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+mn-lt"/>
              </a:rPr>
              <a:t>Tactical: Minimax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+mn-lt"/>
              </a:rPr>
              <a:t>Strategic: Evaluation Function for non-terminal states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+mn-lt"/>
              </a:rPr>
              <a:t>Recursive DFS implementation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+mn-lt"/>
              </a:rPr>
              <a:t>space complexity </a:t>
            </a:r>
            <a:r>
              <a:rPr lang="en-US" sz="2000" i="1" dirty="0">
                <a:solidFill>
                  <a:srgbClr val="CE00BB"/>
                </a:solidFill>
                <a:latin typeface="+mn-lt"/>
              </a:rPr>
              <a:t>O</a:t>
            </a:r>
            <a:r>
              <a:rPr lang="en-US" sz="2000" dirty="0">
                <a:solidFill>
                  <a:srgbClr val="CE00BB"/>
                </a:solidFill>
                <a:latin typeface="+mn-lt"/>
              </a:rPr>
              <a:t>(</a:t>
            </a:r>
            <a:r>
              <a:rPr lang="en-US" sz="2000" i="1" dirty="0">
                <a:solidFill>
                  <a:srgbClr val="CE00BB"/>
                </a:solidFill>
                <a:latin typeface="+mn-lt"/>
              </a:rPr>
              <a:t>bm</a:t>
            </a:r>
            <a:r>
              <a:rPr lang="en-US" sz="2000" dirty="0">
                <a:solidFill>
                  <a:srgbClr val="CE00BB"/>
                </a:solidFill>
                <a:latin typeface="+mn-lt"/>
              </a:rPr>
              <a:t>)</a:t>
            </a:r>
            <a:r>
              <a:rPr lang="en-US" sz="2000" dirty="0">
                <a:latin typeface="+mn-lt"/>
              </a:rPr>
              <a:t>, time complexity </a:t>
            </a:r>
            <a:r>
              <a:rPr lang="en-US" sz="2000" i="1" dirty="0">
                <a:solidFill>
                  <a:srgbClr val="CE00BB"/>
                </a:solidFill>
                <a:latin typeface="+mn-lt"/>
              </a:rPr>
              <a:t>O</a:t>
            </a:r>
            <a:r>
              <a:rPr lang="en-US" sz="2000" dirty="0">
                <a:solidFill>
                  <a:srgbClr val="CE00BB"/>
                </a:solidFill>
                <a:latin typeface="+mn-lt"/>
              </a:rPr>
              <a:t>(</a:t>
            </a:r>
            <a:r>
              <a:rPr lang="en-US" sz="2000" i="1" dirty="0">
                <a:solidFill>
                  <a:srgbClr val="CE00BB"/>
                </a:solidFill>
                <a:latin typeface="+mn-lt"/>
              </a:rPr>
              <a:t>b</a:t>
            </a:r>
            <a:r>
              <a:rPr lang="en-US" sz="2000" i="1" baseline="30000" dirty="0">
                <a:solidFill>
                  <a:srgbClr val="CE00BB"/>
                </a:solidFill>
                <a:latin typeface="+mn-lt"/>
              </a:rPr>
              <a:t>m</a:t>
            </a:r>
            <a:r>
              <a:rPr lang="en-US" sz="2000" dirty="0">
                <a:solidFill>
                  <a:srgbClr val="CE00BB"/>
                </a:solidFill>
                <a:latin typeface="+mn-lt"/>
              </a:rPr>
              <a:t>)</a:t>
            </a:r>
            <a:endParaRPr lang="en-US" sz="1600" dirty="0">
              <a:solidFill>
                <a:srgbClr val="CE00BB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+mn-lt"/>
              </a:rPr>
              <a:t>Alpha-beta pruning with good node ordering reduces time complexity to 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O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(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b</a:t>
            </a:r>
            <a:r>
              <a:rPr lang="en-US" sz="2400" i="1" baseline="30000" dirty="0">
                <a:solidFill>
                  <a:srgbClr val="CE00BB"/>
                </a:solidFill>
                <a:latin typeface="+mn-lt"/>
              </a:rPr>
              <a:t>m/2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)</a:t>
            </a:r>
            <a:endParaRPr lang="en-US" sz="2000" dirty="0">
              <a:solidFill>
                <a:srgbClr val="CE00BB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Still nowhere close to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solving</a:t>
            </a:r>
            <a:r>
              <a:rPr lang="en-US" sz="2400" dirty="0">
                <a:latin typeface="+mn-lt"/>
              </a:rPr>
              <a:t> chess, Go or StarCraft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7C35C0-1A1B-D64B-B565-3784EA01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5257800"/>
            <a:ext cx="91322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MCTS Version 0.9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</a:t>
            </a:r>
            <a:r>
              <a:rPr lang="en-US" dirty="0">
                <a:solidFill>
                  <a:srgbClr val="FF0000"/>
                </a:solidFill>
              </a:rPr>
              <a:t>promising</a:t>
            </a:r>
            <a:r>
              <a:rPr lang="en-US" dirty="0"/>
              <a:t>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77/140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90/150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61978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MCTS Version 0.9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</a:t>
            </a:r>
            <a:r>
              <a:rPr lang="en-US" dirty="0">
                <a:solidFill>
                  <a:srgbClr val="FF0000"/>
                </a:solidFill>
              </a:rPr>
              <a:t>promising</a:t>
            </a:r>
            <a:r>
              <a:rPr lang="en-US" dirty="0"/>
              <a:t>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61/100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48/100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20715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</a:t>
            </a:r>
            <a:r>
              <a:rPr lang="en-US" dirty="0">
                <a:solidFill>
                  <a:srgbClr val="FF0000"/>
                </a:solidFill>
              </a:rPr>
              <a:t>promising</a:t>
            </a:r>
            <a:r>
              <a:rPr lang="en-US" dirty="0"/>
              <a:t> nodes: </a:t>
            </a:r>
            <a:r>
              <a:rPr lang="en-US" dirty="0">
                <a:solidFill>
                  <a:srgbClr val="00B050"/>
                </a:solidFill>
              </a:rPr>
              <a:t>exploit</a:t>
            </a:r>
          </a:p>
          <a:p>
            <a:r>
              <a:rPr lang="en-US" dirty="0"/>
              <a:t>Allocate rollouts to more </a:t>
            </a:r>
            <a:r>
              <a:rPr lang="en-US" dirty="0">
                <a:solidFill>
                  <a:srgbClr val="FF0000"/>
                </a:solidFill>
              </a:rPr>
              <a:t>uncertain</a:t>
            </a:r>
            <a:r>
              <a:rPr lang="en-US" dirty="0"/>
              <a:t> nodes: </a:t>
            </a:r>
            <a:r>
              <a:rPr lang="en-US" dirty="0">
                <a:solidFill>
                  <a:srgbClr val="C00000"/>
                </a:solidFill>
              </a:rPr>
              <a:t>explore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61/100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48/100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53258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B876-0CEB-EF4F-B55E-DE9B53A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heuristics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87886C-77C3-D947-B819-4C55E30F62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0"/>
                <a:ext cx="11379200" cy="51561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UCB1</a:t>
                </a:r>
                <a:r>
                  <a:rPr lang="en-US" dirty="0"/>
                  <a:t> formula combines “promising” and “uncertain”: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empirical user-defined constant</a:t>
                </a:r>
              </a:p>
              <a:p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= number of playouts through node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en-US" dirty="0"/>
              </a:p>
              <a:p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= total utility of playouts through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CE00BB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𝑃𝑎𝑟𝑒𝑛𝑡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number of playouts through the parent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Works provably well for </a:t>
                </a:r>
                <a:r>
                  <a:rPr lang="en-US" b="1" i="1" dirty="0"/>
                  <a:t>bandit problems</a:t>
                </a:r>
              </a:p>
              <a:p>
                <a:pPr lvl="1"/>
                <a:r>
                  <a:rPr lang="en-US" dirty="0"/>
                  <a:t>Each machine provides a </a:t>
                </a:r>
                <a:r>
                  <a:rPr lang="en-US" dirty="0">
                    <a:solidFill>
                      <a:srgbClr val="FF0000"/>
                    </a:solidFill>
                  </a:rPr>
                  <a:t>random reward </a:t>
                </a:r>
                <a:r>
                  <a:rPr lang="en-US" dirty="0"/>
                  <a:t>from a probability distribution </a:t>
                </a:r>
                <a:r>
                  <a:rPr lang="en-US" dirty="0">
                    <a:solidFill>
                      <a:srgbClr val="FF0000"/>
                    </a:solidFill>
                  </a:rPr>
                  <a:t>you do not know</a:t>
                </a:r>
              </a:p>
              <a:p>
                <a:pPr lvl="1"/>
                <a:r>
                  <a:rPr lang="en-US" dirty="0"/>
                  <a:t>Goal is to </a:t>
                </a:r>
                <a:r>
                  <a:rPr lang="en-US" dirty="0">
                    <a:solidFill>
                      <a:srgbClr val="FF0000"/>
                    </a:solidFill>
                  </a:rPr>
                  <a:t>maximize the sum of rewards </a:t>
                </a:r>
                <a:r>
                  <a:rPr lang="en-US" dirty="0"/>
                  <a:t>through a sequence of lever pulls (actions)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87886C-77C3-D947-B819-4C55E30F62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0"/>
                <a:ext cx="11379200" cy="5156199"/>
              </a:xfrm>
              <a:blipFill>
                <a:blip r:embed="rId3"/>
                <a:stretch>
                  <a:fillRect l="-911" t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87846-21A7-094E-9004-DB4A5CEF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E3FCA-8EF7-7145-849C-FE5B47875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940271"/>
            <a:ext cx="5791200" cy="112023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D4CFA20-A25B-4CD9-B09F-F2A31EF0F76E}"/>
              </a:ext>
            </a:extLst>
          </p:cNvPr>
          <p:cNvSpPr/>
          <p:nvPr/>
        </p:nvSpPr>
        <p:spPr>
          <a:xfrm>
            <a:off x="76200" y="1940271"/>
            <a:ext cx="1460500" cy="612648"/>
          </a:xfrm>
          <a:prstGeom prst="wedgeRoundRectCallout">
            <a:avLst>
              <a:gd name="adj1" fmla="val 183833"/>
              <a:gd name="adj2" fmla="val -19900"/>
              <a:gd name="adj3" fmla="val 1666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Exploit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E46459-DF47-44A2-B05F-1F087AE0BB0E}"/>
              </a:ext>
            </a:extLst>
          </p:cNvPr>
          <p:cNvSpPr/>
          <p:nvPr/>
        </p:nvSpPr>
        <p:spPr>
          <a:xfrm>
            <a:off x="7924800" y="1978371"/>
            <a:ext cx="1460500" cy="612648"/>
          </a:xfrm>
          <a:prstGeom prst="wedgeRoundRectCallout">
            <a:avLst>
              <a:gd name="adj1" fmla="val -84210"/>
              <a:gd name="adj2" fmla="val 23632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Explore</a:t>
            </a:r>
          </a:p>
        </p:txBody>
      </p:sp>
      <p:pic>
        <p:nvPicPr>
          <p:cNvPr id="9" name="Picture 8" descr="A cartoon of a person with a computer&#10;&#10;Description automatically generated">
            <a:extLst>
              <a:ext uri="{FF2B5EF4-FFF2-40B4-BE49-F238E27FC236}">
                <a16:creationId xmlns:a16="http://schemas.microsoft.com/office/drawing/2014/main" id="{EA25C30D-68E7-D835-9BAF-E8E5A2BAE2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47431" y="1600200"/>
            <a:ext cx="2353129" cy="2054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9978C5-1DDE-2C86-09BE-E61F64637E8B}"/>
              </a:ext>
            </a:extLst>
          </p:cNvPr>
          <p:cNvSpPr txBox="1"/>
          <p:nvPr/>
        </p:nvSpPr>
        <p:spPr>
          <a:xfrm>
            <a:off x="10363200" y="3705697"/>
            <a:ext cx="2353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Multi Arm bandit </a:t>
            </a:r>
          </a:p>
        </p:txBody>
      </p:sp>
    </p:spTree>
    <p:extLst>
      <p:ext uri="{BB962C8B-B14F-4D97-AF65-F5344CB8AC3E}">
        <p14:creationId xmlns:p14="http://schemas.microsoft.com/office/powerpoint/2010/main" val="22520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CC23-6D50-E84B-AAB8-EB588B54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2.0: 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3F42A9-AB64-5547-8C77-EC4C3726C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Repeat until out of time:</a:t>
                </a:r>
              </a:p>
              <a:p>
                <a:pPr marL="1028676" lvl="1" indent="-571500">
                  <a:buFont typeface="+mj-lt"/>
                  <a:buAutoNum type="romanLcPeriod"/>
                </a:pPr>
                <a:r>
                  <a:rPr lang="en-US" dirty="0"/>
                  <a:t>Given the current search tree, recursively apply UCB to choose a path down to a leaf (not fully expanded, non-terminal)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i="1" dirty="0">
                  <a:solidFill>
                    <a:srgbClr val="CE00BB"/>
                  </a:solidFill>
                </a:endParaRPr>
              </a:p>
              <a:p>
                <a:pPr marL="1028676" lvl="1" indent="-571500">
                  <a:buFont typeface="+mj-lt"/>
                  <a:buAutoNum type="romanLcPeriod"/>
                </a:pPr>
                <a:r>
                  <a:rPr lang="en-US" dirty="0"/>
                  <a:t>Add a new child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>
                    <a:solidFill>
                      <a:srgbClr val="CE00BB"/>
                    </a:solidFill>
                  </a:rPr>
                  <a:t> </a:t>
                </a:r>
                <a:r>
                  <a:rPr lang="en-US" dirty="0"/>
                  <a:t>and run a rollout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1028676" lvl="1" indent="-571500">
                  <a:buFont typeface="+mj-lt"/>
                  <a:buAutoNum type="romanLcPeriod"/>
                </a:pPr>
                <a:r>
                  <a:rPr lang="en-US" dirty="0"/>
                  <a:t>Update the win counts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back up to the root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Choose the action leading to the child with highest </a:t>
                </a:r>
                <a:r>
                  <a:rPr lang="en-US" i="1" dirty="0">
                    <a:solidFill>
                      <a:srgbClr val="CE00BB"/>
                    </a:solidFill>
                  </a:rPr>
                  <a:t>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3F42A9-AB64-5547-8C77-EC4C3726C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933" r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E98E7-085A-0A40-8616-955066E9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4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391D-648F-0A42-A601-13036C10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917DE-71FC-4A40-955E-AD70024E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5B6CE398-E2B8-BF4E-BA94-695423B36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1447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CA61DF8D-B1E6-A947-A787-89FAD24D130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45833" y="26987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" name="AutoShape 7">
            <a:extLst>
              <a:ext uri="{FF2B5EF4-FFF2-40B4-BE49-F238E27FC236}">
                <a16:creationId xmlns:a16="http://schemas.microsoft.com/office/drawing/2014/main" id="{9CC83BA9-4F3D-074B-AA29-16E86A297FEF}"/>
              </a:ext>
            </a:extLst>
          </p:cNvPr>
          <p:cNvCxnSpPr>
            <a:cxnSpLocks noChangeShapeType="1"/>
            <a:stCxn id="7" idx="3"/>
            <a:endCxn id="9" idx="3"/>
          </p:cNvCxnSpPr>
          <p:nvPr/>
        </p:nvCxnSpPr>
        <p:spPr bwMode="auto">
          <a:xfrm flipH="1">
            <a:off x="2897717" y="1752600"/>
            <a:ext cx="3050116" cy="946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1">
            <a:extLst>
              <a:ext uri="{FF2B5EF4-FFF2-40B4-BE49-F238E27FC236}">
                <a16:creationId xmlns:a16="http://schemas.microsoft.com/office/drawing/2014/main" id="{1D979D07-129D-8649-B247-A1F6B4B07B2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1903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" name="AutoShape 21">
            <a:extLst>
              <a:ext uri="{FF2B5EF4-FFF2-40B4-BE49-F238E27FC236}">
                <a16:creationId xmlns:a16="http://schemas.microsoft.com/office/drawing/2014/main" id="{CCDBAA2C-1890-7B49-B4B9-C02B6A3D93A3}"/>
              </a:ext>
            </a:extLst>
          </p:cNvPr>
          <p:cNvCxnSpPr>
            <a:cxnSpLocks noChangeShapeType="1"/>
            <a:stCxn id="7" idx="3"/>
          </p:cNvCxnSpPr>
          <p:nvPr/>
        </p:nvCxnSpPr>
        <p:spPr bwMode="auto">
          <a:xfrm rot="16200000" flipH="1">
            <a:off x="6212417" y="1488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AutoShape 20">
            <a:extLst>
              <a:ext uri="{FF2B5EF4-FFF2-40B4-BE49-F238E27FC236}">
                <a16:creationId xmlns:a16="http://schemas.microsoft.com/office/drawing/2014/main" id="{EA2C9451-D651-4B41-9BD3-56B3A7546C5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93833" y="2682878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AutoShape 21">
            <a:extLst>
              <a:ext uri="{FF2B5EF4-FFF2-40B4-BE49-F238E27FC236}">
                <a16:creationId xmlns:a16="http://schemas.microsoft.com/office/drawing/2014/main" id="{2FF9741F-B279-4E49-8471-E5784EBDE719}"/>
              </a:ext>
            </a:extLst>
          </p:cNvPr>
          <p:cNvCxnSpPr>
            <a:cxnSpLocks noChangeShapeType="1"/>
            <a:stCxn id="7" idx="3"/>
            <a:endCxn id="14" idx="3"/>
          </p:cNvCxnSpPr>
          <p:nvPr/>
        </p:nvCxnSpPr>
        <p:spPr bwMode="auto">
          <a:xfrm flipH="1">
            <a:off x="5945717" y="1752603"/>
            <a:ext cx="21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AutoShape 26">
            <a:extLst>
              <a:ext uri="{FF2B5EF4-FFF2-40B4-BE49-F238E27FC236}">
                <a16:creationId xmlns:a16="http://schemas.microsoft.com/office/drawing/2014/main" id="{A07739F6-EE02-2346-A297-E995E27E5A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41830" y="26987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AutoShape 27">
            <a:extLst>
              <a:ext uri="{FF2B5EF4-FFF2-40B4-BE49-F238E27FC236}">
                <a16:creationId xmlns:a16="http://schemas.microsoft.com/office/drawing/2014/main" id="{D87A1238-1B8C-E142-9441-11D43751EC59}"/>
              </a:ext>
            </a:extLst>
          </p:cNvPr>
          <p:cNvCxnSpPr>
            <a:cxnSpLocks noChangeShapeType="1"/>
            <a:stCxn id="7" idx="3"/>
            <a:endCxn id="17" idx="3"/>
          </p:cNvCxnSpPr>
          <p:nvPr/>
        </p:nvCxnSpPr>
        <p:spPr bwMode="auto">
          <a:xfrm>
            <a:off x="5947831" y="1752600"/>
            <a:ext cx="3045883" cy="946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" name="AutoShape 7">
            <a:extLst>
              <a:ext uri="{FF2B5EF4-FFF2-40B4-BE49-F238E27FC236}">
                <a16:creationId xmlns:a16="http://schemas.microsoft.com/office/drawing/2014/main" id="{F3E6EBF1-00EC-994B-A11B-263DF455DEA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57400" y="3019425"/>
            <a:ext cx="8403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" name="AutoShape 21">
            <a:extLst>
              <a:ext uri="{FF2B5EF4-FFF2-40B4-BE49-F238E27FC236}">
                <a16:creationId xmlns:a16="http://schemas.microsoft.com/office/drawing/2014/main" id="{AEBA8D34-0545-C445-97AC-21F4D6815BE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1" y="3019428"/>
            <a:ext cx="21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27">
            <a:extLst>
              <a:ext uri="{FF2B5EF4-FFF2-40B4-BE49-F238E27FC236}">
                <a16:creationId xmlns:a16="http://schemas.microsoft.com/office/drawing/2014/main" id="{552F0070-FF6F-A844-BFF1-9F35D674D5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7715" y="3019425"/>
            <a:ext cx="838203" cy="91440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2593A784-1B0F-AB4C-82E2-2CC992BF8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1" y="39433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4">
            <a:extLst>
              <a:ext uri="{FF2B5EF4-FFF2-40B4-BE49-F238E27FC236}">
                <a16:creationId xmlns:a16="http://schemas.microsoft.com/office/drawing/2014/main" id="{EC06EE6A-8577-1547-9EFC-19607A544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39497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0173E258-0EDB-4242-871C-C9179DB19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3965575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5DD1F0-CE5A-664B-A22B-7416FE030750}"/>
              </a:ext>
            </a:extLst>
          </p:cNvPr>
          <p:cNvSpPr txBox="1"/>
          <p:nvPr/>
        </p:nvSpPr>
        <p:spPr>
          <a:xfrm>
            <a:off x="1803400" y="4431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2/3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FD5610-E2FE-334A-A2AC-151C8BD8BDD9}"/>
              </a:ext>
            </a:extLst>
          </p:cNvPr>
          <p:cNvSpPr txBox="1"/>
          <p:nvPr/>
        </p:nvSpPr>
        <p:spPr>
          <a:xfrm>
            <a:off x="2641600" y="44312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5D17FF-C328-4E44-BB21-8D60FFAD6142}"/>
              </a:ext>
            </a:extLst>
          </p:cNvPr>
          <p:cNvSpPr txBox="1"/>
          <p:nvPr/>
        </p:nvSpPr>
        <p:spPr>
          <a:xfrm>
            <a:off x="3479801" y="4431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2/2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E41AE3-2CAC-544F-934F-61C59A81D51F}"/>
              </a:ext>
            </a:extLst>
          </p:cNvPr>
          <p:cNvSpPr txBox="1"/>
          <p:nvPr/>
        </p:nvSpPr>
        <p:spPr>
          <a:xfrm>
            <a:off x="2241534" y="28109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4/7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8601E2-AB22-5845-9EBF-4260AF84C526}"/>
              </a:ext>
            </a:extLst>
          </p:cNvPr>
          <p:cNvSpPr txBox="1"/>
          <p:nvPr/>
        </p:nvSpPr>
        <p:spPr>
          <a:xfrm>
            <a:off x="5290283" y="28109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9B73B9-6E94-7549-9D96-2DEE0A415523}"/>
              </a:ext>
            </a:extLst>
          </p:cNvPr>
          <p:cNvSpPr txBox="1"/>
          <p:nvPr/>
        </p:nvSpPr>
        <p:spPr>
          <a:xfrm>
            <a:off x="8319382" y="281888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6AC473-7858-F140-8EB8-0F797CF6BBA0}"/>
              </a:ext>
            </a:extLst>
          </p:cNvPr>
          <p:cNvSpPr txBox="1"/>
          <p:nvPr/>
        </p:nvSpPr>
        <p:spPr>
          <a:xfrm>
            <a:off x="5105400" y="13705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4/9</a:t>
            </a:r>
          </a:p>
        </p:txBody>
      </p:sp>
      <p:cxnSp>
        <p:nvCxnSpPr>
          <p:cNvPr id="43" name="AutoShape 7">
            <a:extLst>
              <a:ext uri="{FF2B5EF4-FFF2-40B4-BE49-F238E27FC236}">
                <a16:creationId xmlns:a16="http://schemas.microsoft.com/office/drawing/2014/main" id="{1EF490FC-027A-9F40-804D-629A62B8ADE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01168" y="2987676"/>
            <a:ext cx="8403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4" name="AutoShape 4">
            <a:extLst>
              <a:ext uri="{FF2B5EF4-FFF2-40B4-BE49-F238E27FC236}">
                <a16:creationId xmlns:a16="http://schemas.microsoft.com/office/drawing/2014/main" id="{67F9F671-0C4B-DF40-AD81-46CF0B867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7168" y="3933826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D6949B-5AD0-9B41-B167-32B975D68C4B}"/>
              </a:ext>
            </a:extLst>
          </p:cNvPr>
          <p:cNvSpPr txBox="1"/>
          <p:nvPr/>
        </p:nvSpPr>
        <p:spPr>
          <a:xfrm>
            <a:off x="4847168" y="43995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C216634-1773-7043-8909-F50B1F5C9EB2}"/>
              </a:ext>
            </a:extLst>
          </p:cNvPr>
          <p:cNvCxnSpPr/>
          <p:nvPr/>
        </p:nvCxnSpPr>
        <p:spPr>
          <a:xfrm>
            <a:off x="5389034" y="2987676"/>
            <a:ext cx="304799" cy="0"/>
          </a:xfrm>
          <a:prstGeom prst="line">
            <a:avLst/>
          </a:prstGeom>
          <a:ln w="57150">
            <a:solidFill>
              <a:srgbClr val="14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B3068C-6955-074A-AFFA-676744789805}"/>
              </a:ext>
            </a:extLst>
          </p:cNvPr>
          <p:cNvSpPr txBox="1"/>
          <p:nvPr/>
        </p:nvSpPr>
        <p:spPr>
          <a:xfrm>
            <a:off x="4950251" y="271145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1/2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F060D9-7390-5947-BD64-971070F96C72}"/>
              </a:ext>
            </a:extLst>
          </p:cNvPr>
          <p:cNvCxnSpPr/>
          <p:nvPr/>
        </p:nvCxnSpPr>
        <p:spPr>
          <a:xfrm>
            <a:off x="5200035" y="1556334"/>
            <a:ext cx="304799" cy="0"/>
          </a:xfrm>
          <a:prstGeom prst="line">
            <a:avLst/>
          </a:prstGeom>
          <a:ln w="57150">
            <a:solidFill>
              <a:srgbClr val="14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33DF24-542A-6C44-A82A-848CBDC80096}"/>
              </a:ext>
            </a:extLst>
          </p:cNvPr>
          <p:cNvSpPr txBox="1"/>
          <p:nvPr/>
        </p:nvSpPr>
        <p:spPr>
          <a:xfrm>
            <a:off x="4572000" y="12801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834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9" grpId="0"/>
      <p:bldP spid="5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6C6D-3393-894E-86B0-7771E1BE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no min or max?????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456B9-3332-C842-B1FD-045277C6F8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“Value” of a node,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 a weighted </a:t>
                </a:r>
                <a:r>
                  <a:rPr lang="en-US" b="1" i="1" dirty="0"/>
                  <a:t>sum</a:t>
                </a:r>
                <a:r>
                  <a:rPr lang="en-US" dirty="0"/>
                  <a:t> of child values!</a:t>
                </a:r>
              </a:p>
              <a:p>
                <a:r>
                  <a:rPr lang="en-US" dirty="0"/>
                  <a:t>Idea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E00BB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CE00BB"/>
                        </a:solidFill>
                        <a:sym typeface="Symbol" pitchFamily="2" charset="2"/>
                      </a:rPr>
                      <m:t>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CE00BB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CE00BB"/>
                        </a:solidFill>
                        <a:sym typeface="Symbol" pitchFamily="2" charset="2"/>
                      </a:rPr>
                      <m:t>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the vast majority of rollouts are concentrated in the best children, so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𝑎𝑣𝑒𝑟𝑎𝑔𝑒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323399"/>
                        </a:solidFill>
                        <a:latin typeface="Cambria Math" panose="02040503050406030204" pitchFamily="18" charset="0"/>
                        <a:sym typeface="Symbol" pitchFamily="2" charset="2"/>
                      </a:rPr>
                      <m:t>max</m:t>
                    </m:r>
                    <m:r>
                      <a:rPr lang="en-US" i="1" dirty="0">
                        <a:solidFill>
                          <a:srgbClr val="323399"/>
                        </a:solidFill>
                        <a:latin typeface="Cambria Math" panose="02040503050406030204" pitchFamily="18" charset="0"/>
                        <a:sym typeface="Symbol" pitchFamily="2" charset="2"/>
                      </a:rPr>
                      <m:t>/</m:t>
                    </m:r>
                    <m:r>
                      <m:rPr>
                        <m:sty m:val="p"/>
                      </m:rPr>
                      <a:rPr lang="en-US" i="1" dirty="0">
                        <a:solidFill>
                          <a:srgbClr val="323399"/>
                        </a:solidFill>
                        <a:latin typeface="Cambria Math" panose="02040503050406030204" pitchFamily="18" charset="0"/>
                        <a:sym typeface="Symbol" pitchFamily="2" charset="2"/>
                      </a:rPr>
                      <m:t>min</m:t>
                    </m:r>
                    <m:r>
                      <a:rPr lang="en-US" i="1" dirty="0">
                        <a:solidFill>
                          <a:srgbClr val="323399"/>
                        </a:solidFill>
                        <a:latin typeface="Cambria Math" panose="02040503050406030204" pitchFamily="18" charset="0"/>
                        <a:sym typeface="Symbol" pitchFamily="2" charset="2"/>
                      </a:rPr>
                      <m:t>⁡</m:t>
                    </m:r>
                  </m:oMath>
                </a14:m>
                <a:endParaRPr lang="en-US" dirty="0">
                  <a:solidFill>
                    <a:srgbClr val="323399"/>
                  </a:solidFill>
                </a:endParaRPr>
              </a:p>
              <a:p>
                <a:r>
                  <a:rPr lang="en-US" dirty="0"/>
                  <a:t>Theorem: as </a:t>
                </a:r>
                <a:r>
                  <a:rPr lang="en-US" i="1" dirty="0">
                    <a:solidFill>
                      <a:srgbClr val="CE00BB"/>
                    </a:solidFill>
                  </a:rPr>
                  <a:t>N </a:t>
                </a:r>
                <a:r>
                  <a:rPr lang="en-US" dirty="0">
                    <a:solidFill>
                      <a:srgbClr val="CE00BB"/>
                    </a:solidFill>
                    <a:sym typeface="Symbol" pitchFamily="2" charset="2"/>
                  </a:rPr>
                  <a:t></a:t>
                </a:r>
                <a:r>
                  <a:rPr lang="en-US" dirty="0">
                    <a:solidFill>
                      <a:srgbClr val="CE00BB"/>
                    </a:solidFill>
                  </a:rPr>
                  <a:t> </a:t>
                </a:r>
                <a:r>
                  <a:rPr lang="en-US" dirty="0">
                    <a:solidFill>
                      <a:srgbClr val="CE00BB"/>
                    </a:solidFill>
                    <a:sym typeface="Symbol" pitchFamily="2" charset="2"/>
                  </a:rPr>
                  <a:t></a:t>
                </a:r>
                <a:r>
                  <a:rPr lang="en-US" dirty="0"/>
                  <a:t> UCT selects the minimax move</a:t>
                </a:r>
              </a:p>
              <a:p>
                <a:pPr lvl="1"/>
                <a:r>
                  <a:rPr lang="en-US" dirty="0"/>
                  <a:t>but </a:t>
                </a:r>
                <a:r>
                  <a:rPr lang="en-US" i="1" dirty="0">
                    <a:solidFill>
                      <a:srgbClr val="CE00BB"/>
                    </a:solidFill>
                  </a:rPr>
                  <a:t>N </a:t>
                </a:r>
                <a:r>
                  <a:rPr lang="en-US" dirty="0">
                    <a:solidFill>
                      <a:srgbClr val="FF0000"/>
                    </a:solidFill>
                  </a:rPr>
                  <a:t>never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E00BB"/>
                    </a:solidFill>
                    <a:sym typeface="Symbol" pitchFamily="2" charset="2"/>
                  </a:rPr>
                  <a:t></a:t>
                </a:r>
                <a:r>
                  <a:rPr lang="en-US" dirty="0">
                    <a:solidFill>
                      <a:srgbClr val="CE00BB"/>
                    </a:solidFill>
                  </a:rPr>
                  <a:t> </a:t>
                </a:r>
                <a:r>
                  <a:rPr lang="en-US" dirty="0">
                    <a:solidFill>
                      <a:srgbClr val="CE00BB"/>
                    </a:solidFill>
                    <a:sym typeface="Symbol" pitchFamily="2" charset="2"/>
                  </a:rPr>
                  <a:t></a:t>
                </a:r>
                <a:r>
                  <a:rPr lang="en-US" dirty="0"/>
                  <a:t>, so</a:t>
                </a:r>
              </a:p>
              <a:p>
                <a:pPr lvl="1"/>
                <a:r>
                  <a:rPr lang="en-US" dirty="0"/>
                  <a:t>We compute </a:t>
                </a:r>
                <a:r>
                  <a:rPr lang="en-US" dirty="0">
                    <a:solidFill>
                      <a:srgbClr val="00B050"/>
                    </a:solidFill>
                  </a:rPr>
                  <a:t>average expected behavior </a:t>
                </a:r>
                <a:r>
                  <a:rPr lang="en-US" dirty="0"/>
                  <a:t>instead of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Worst-case expected behavior </a:t>
                </a:r>
                <a:r>
                  <a:rPr lang="en-US" dirty="0"/>
                  <a:t>(minimax)</a:t>
                </a:r>
              </a:p>
              <a:p>
                <a:pPr lvl="1"/>
                <a:r>
                  <a:rPr lang="en-US" dirty="0"/>
                  <a:t>Opponents are optimal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/>
                  <a:t> worst-case behavior for MAX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456B9-3332-C842-B1FD-045277C6F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3" t="-2577" r="-1018" b="-3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E0126-99C7-A848-9DCD-3321FB58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16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800" dirty="0"/>
                  <a:t>Games require decisions when optimality is impossible</a:t>
                </a:r>
              </a:p>
              <a:p>
                <a:pPr lvl="1"/>
                <a:r>
                  <a:rPr lang="en-US" sz="2400" dirty="0"/>
                  <a:t>Bounded-depth search and heuristic (approximate) evaluation functions</a:t>
                </a:r>
              </a:p>
              <a:p>
                <a:r>
                  <a:rPr lang="en-US" sz="2800" dirty="0"/>
                  <a:t>Games force efficient use of computation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en-US" sz="2400" dirty="0"/>
                  <a:t>-pruning</a:t>
                </a:r>
              </a:p>
              <a:p>
                <a:pPr lvl="1"/>
                <a:r>
                  <a:rPr lang="en-US" sz="2400" dirty="0"/>
                  <a:t>MCTS</a:t>
                </a:r>
              </a:p>
              <a:p>
                <a:r>
                  <a:rPr lang="en-US" sz="2800" dirty="0"/>
                  <a:t>Game playing has produced important research ideas</a:t>
                </a:r>
              </a:p>
              <a:p>
                <a:pPr lvl="1"/>
                <a:r>
                  <a:rPr lang="en-US" sz="2400" dirty="0"/>
                  <a:t>Reinforcement learning (checkers)</a:t>
                </a:r>
              </a:p>
              <a:p>
                <a:pPr lvl="1"/>
                <a:r>
                  <a:rPr lang="en-US" sz="2400" dirty="0"/>
                  <a:t>Iterative deepening (chess)</a:t>
                </a:r>
              </a:p>
              <a:p>
                <a:pPr lvl="1"/>
                <a:r>
                  <a:rPr lang="en-US" sz="2400" dirty="0"/>
                  <a:t>Rational metareasoning (Othello)</a:t>
                </a:r>
              </a:p>
              <a:p>
                <a:pPr lvl="1"/>
                <a:r>
                  <a:rPr lang="en-US" sz="2400" dirty="0"/>
                  <a:t>Monte Carlo tree search (chess, Go)</a:t>
                </a:r>
              </a:p>
              <a:p>
                <a:pPr lvl="1"/>
                <a:r>
                  <a:rPr lang="en-US" sz="2400" dirty="0"/>
                  <a:t>Solution methods for partial-information games in economics (poker)</a:t>
                </a:r>
              </a:p>
              <a:p>
                <a:pPr lvl="1"/>
                <a:r>
                  <a:rPr lang="en-US" sz="2400" dirty="0"/>
                  <a:t>Self-play: AlphaGo, </a:t>
                </a:r>
                <a:r>
                  <a:rPr lang="en-US" sz="2400" dirty="0" err="1"/>
                  <a:t>AlphaZero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MuZero</a:t>
                </a:r>
                <a:r>
                  <a:rPr lang="en-US" sz="2400" dirty="0"/>
                  <a:t> w/MCTS</a:t>
                </a:r>
              </a:p>
              <a:p>
                <a:r>
                  <a:rPr lang="en-US" sz="2800" dirty="0"/>
                  <a:t>Video games like Star Craft present much greater challenges – lots to do!</a:t>
                </a:r>
              </a:p>
              <a:p>
                <a:pPr lvl="1"/>
                <a:r>
                  <a:rPr lang="en-US" sz="2400" i="1" dirty="0">
                    <a:solidFill>
                      <a:srgbClr val="CE00BB"/>
                    </a:solidFill>
                  </a:rPr>
                  <a:t>b</a:t>
                </a:r>
                <a:r>
                  <a:rPr lang="en-US" sz="2400" dirty="0">
                    <a:solidFill>
                      <a:srgbClr val="CE00BB"/>
                    </a:solidFill>
                  </a:rPr>
                  <a:t> = 10</a:t>
                </a:r>
                <a:r>
                  <a:rPr lang="en-US" sz="2400" baseline="30000" dirty="0">
                    <a:solidFill>
                      <a:srgbClr val="CE00BB"/>
                    </a:solidFill>
                  </a:rPr>
                  <a:t>500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CE00BB"/>
                    </a:solidFill>
                  </a:rPr>
                  <a:t>|</a:t>
                </a:r>
                <a:r>
                  <a:rPr lang="en-US" sz="2400" i="1" dirty="0">
                    <a:solidFill>
                      <a:srgbClr val="CE00BB"/>
                    </a:solidFill>
                  </a:rPr>
                  <a:t>S</a:t>
                </a:r>
                <a:r>
                  <a:rPr lang="en-US" sz="2400" dirty="0">
                    <a:solidFill>
                      <a:srgbClr val="CE00BB"/>
                    </a:solidFill>
                  </a:rPr>
                  <a:t>| = 10</a:t>
                </a:r>
                <a:r>
                  <a:rPr lang="en-US" sz="2400" baseline="30000" dirty="0">
                    <a:solidFill>
                      <a:srgbClr val="CE00BB"/>
                    </a:solidFill>
                  </a:rPr>
                  <a:t>4000</a:t>
                </a:r>
                <a:r>
                  <a:rPr lang="en-US" sz="2400" dirty="0"/>
                  <a:t>, </a:t>
                </a:r>
                <a:r>
                  <a:rPr lang="en-US" sz="2400" i="1" dirty="0">
                    <a:solidFill>
                      <a:srgbClr val="CE00BB"/>
                    </a:solidFill>
                  </a:rPr>
                  <a:t>m</a:t>
                </a:r>
                <a:r>
                  <a:rPr lang="en-US" sz="2400" dirty="0">
                    <a:solidFill>
                      <a:srgbClr val="CE00BB"/>
                    </a:solidFill>
                  </a:rPr>
                  <a:t> = 10,000</a:t>
                </a:r>
                <a:r>
                  <a:rPr lang="en-US" sz="2400" dirty="0"/>
                  <a:t>, partially observable, often &gt; 2 players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0" t="-2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78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0161-3FDE-E7F8-D7EB-64559974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061F1B-E872-B193-1C13-4CC2A63E9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931" y="1397000"/>
            <a:ext cx="7552137" cy="47291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BA46-DEE8-18DC-84C3-94BC7674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95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F4B-DC3D-4C02-5F13-0EF6CF46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(Solution)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4DBC-8E5E-5DD7-0E30-0AF8F3AD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6BA2F-A29D-3DE9-08A2-89B648429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521493"/>
            <a:ext cx="78867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5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Resource Limits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371600"/>
                <a:ext cx="7086600" cy="4525963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Problem: In realistic games, cannot search to leaves!</a:t>
                </a:r>
              </a:p>
              <a:p>
                <a:pPr lvl="1" eaLnBrk="1" hangingPunct="1">
                  <a:lnSpc>
                    <a:spcPct val="80000"/>
                  </a:lnSpc>
                </a:pPr>
                <a:endParaRPr lang="en-US" sz="1400" dirty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Solution (Shannon, 1950): Bounded lookahead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2000" dirty="0"/>
                  <a:t>Search only to a preset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depth limit</a:t>
                </a:r>
                <a:r>
                  <a:rPr lang="en-US" sz="2000" dirty="0">
                    <a:solidFill>
                      <a:srgbClr val="000090"/>
                    </a:solidFill>
                  </a:rPr>
                  <a:t> or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horizon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2000" dirty="0"/>
                  <a:t>Use an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evaluation function </a:t>
                </a:r>
                <a:r>
                  <a:rPr lang="en-US" sz="2000" dirty="0"/>
                  <a:t>for non-terminal positions</a:t>
                </a:r>
              </a:p>
              <a:p>
                <a:pPr lvl="1" eaLnBrk="1" hangingPunct="1">
                  <a:lnSpc>
                    <a:spcPct val="80000"/>
                  </a:lnSpc>
                </a:pPr>
                <a:endParaRPr lang="en-US" sz="1400" dirty="0"/>
              </a:p>
              <a:p>
                <a:pPr>
                  <a:lnSpc>
                    <a:spcPct val="80000"/>
                  </a:lnSpc>
                </a:pPr>
                <a:r>
                  <a:rPr lang="en-US" sz="2400" dirty="0"/>
                  <a:t>Guarantee of optimal play is gone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Example: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2000" dirty="0"/>
                  <a:t>Suppose we can explore 1M nodes per move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sz="2000" dirty="0">
                    <a:sym typeface="Symbol" pitchFamily="18" charset="2"/>
                  </a:rPr>
                  <a:t>Chess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𝛼𝛽</m:t>
                    </m:r>
                  </m:oMath>
                </a14:m>
                <a:r>
                  <a:rPr lang="en-US" sz="2000" dirty="0">
                    <a:sym typeface="Symbol" pitchFamily="18" charset="2"/>
                  </a:rPr>
                  <a:t>-pruning, 35</a:t>
                </a:r>
                <a:r>
                  <a:rPr lang="en-US" sz="2000" baseline="30000" dirty="0">
                    <a:sym typeface="Symbol" pitchFamily="18" charset="2"/>
                  </a:rPr>
                  <a:t>(8/2)</a:t>
                </a:r>
                <a:r>
                  <a:rPr lang="en-US" sz="2000" dirty="0">
                    <a:sym typeface="Symbol" pitchFamily="18" charset="2"/>
                  </a:rPr>
                  <a:t> =~ 1M; depth 8 is quite good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1400" dirty="0"/>
              </a:p>
            </p:txBody>
          </p:sp>
        </mc:Choice>
        <mc:Fallback xmlns="">
          <p:sp>
            <p:nvSpPr>
              <p:cNvPr id="17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7086600" cy="4525963"/>
              </a:xfrm>
              <a:blipFill>
                <a:blip r:embed="rId2"/>
                <a:stretch>
                  <a:fillRect l="-1118" t="-2561" r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2" name="Cloud 1"/>
          <p:cNvSpPr/>
          <p:nvPr/>
        </p:nvSpPr>
        <p:spPr>
          <a:xfrm rot="505837">
            <a:off x="7504576" y="2743200"/>
            <a:ext cx="4191000" cy="3962400"/>
          </a:xfrm>
          <a:prstGeom prst="cloud">
            <a:avLst/>
          </a:prstGeom>
          <a:gradFill>
            <a:gsLst>
              <a:gs pos="0">
                <a:schemeClr val="accent1">
                  <a:shade val="51000"/>
                  <a:satMod val="130000"/>
                  <a:alpha val="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247D-5CC9-40B6-94CD-56A65546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Pacman Lookahead 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42E69-FF49-4C27-9AE7-4E4DEFEB4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C795-7834-4364-B655-434FE5A75C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one dot and two ghosts</a:t>
            </a:r>
            <a:r>
              <a:rPr lang="en-US" baseline="0" dirty="0"/>
              <a:t> </a:t>
            </a:r>
          </a:p>
          <a:p>
            <a:r>
              <a:rPr lang="en-US" baseline="0" dirty="0"/>
              <a:t>dot is about 8 steps away</a:t>
            </a:r>
          </a:p>
          <a:p>
            <a:r>
              <a:rPr lang="en-US" dirty="0"/>
              <a:t>Pacman cannot see actual eating</a:t>
            </a:r>
          </a:p>
          <a:p>
            <a:r>
              <a:rPr lang="en-US" dirty="0"/>
              <a:t>need to include distance to dots in eval</a:t>
            </a:r>
          </a:p>
          <a:p>
            <a:r>
              <a:rPr lang="en-US" dirty="0"/>
              <a:t>limited depth means </a:t>
            </a:r>
          </a:p>
          <a:p>
            <a:pPr lvl="1"/>
            <a:r>
              <a:rPr lang="en-US" dirty="0"/>
              <a:t>Minimax goes into a dead end and cannot escape even a simple ghost strategy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23C5CD-FEC5-402C-BE93-186A1981B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Depth 10 (Perfect </a:t>
            </a:r>
            <a:r>
              <a:rPr lang="en-US" dirty="0" err="1"/>
              <a:t>Lookahed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CE05F4-6F1A-47EE-80C7-A55661F80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6556373" cy="39512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head</a:t>
            </a:r>
            <a:r>
              <a:rPr lang="en-US" baseline="0" dirty="0"/>
              <a:t> towards red ghost!!!</a:t>
            </a:r>
          </a:p>
          <a:p>
            <a:pPr marL="457200" indent="-457200">
              <a:buFont typeface="+mj-lt"/>
              <a:buAutoNum type="arabicPeriod"/>
            </a:pPr>
            <a:r>
              <a:rPr lang="en-US" baseline="0" dirty="0"/>
              <a:t>Wait for blue to commit to one pursuit direction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aseline="0" dirty="0"/>
              <a:t>go other way</a:t>
            </a:r>
          </a:p>
          <a:p>
            <a:pPr marL="457200" indent="-457200">
              <a:buFont typeface="+mj-lt"/>
              <a:buAutoNum type="arabicPeriod"/>
            </a:pPr>
            <a:r>
              <a:rPr lang="en-US" baseline="0" dirty="0"/>
              <a:t>eat the dot</a:t>
            </a:r>
          </a:p>
          <a:p>
            <a:r>
              <a:rPr lang="en-US" baseline="0" dirty="0"/>
              <a:t>Note also the horror you (human) feel</a:t>
            </a:r>
          </a:p>
          <a:p>
            <a:pPr lvl="1"/>
            <a:r>
              <a:rPr lang="en-US" baseline="0" dirty="0"/>
              <a:t>humans would take the safer strategy of waiting, not heading for blinky</a:t>
            </a:r>
          </a:p>
          <a:p>
            <a:pPr lvl="1"/>
            <a:r>
              <a:rPr lang="en-US" baseline="0" dirty="0"/>
              <a:t>minimax doesn’t care</a:t>
            </a:r>
          </a:p>
          <a:p>
            <a:pPr lvl="2"/>
            <a:r>
              <a:rPr lang="en-US" baseline="0" dirty="0"/>
              <a:t>WHY? Minimax is </a:t>
            </a:r>
            <a:r>
              <a:rPr lang="en-US" baseline="0" dirty="0">
                <a:solidFill>
                  <a:srgbClr val="FF0000"/>
                </a:solidFill>
              </a:rPr>
              <a:t>100% certain </a:t>
            </a:r>
            <a:r>
              <a:rPr lang="en-US" baseline="0" dirty="0"/>
              <a:t>its theory of the world is correct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F89A-2DD8-4A2C-969D-C46671B2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13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8915400" cy="46159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6228AD-3284-4B74-814B-8DC2CEA19D0D}"/>
              </a:ext>
            </a:extLst>
          </p:cNvPr>
          <p:cNvGrpSpPr/>
          <p:nvPr/>
        </p:nvGrpSpPr>
        <p:grpSpPr>
          <a:xfrm>
            <a:off x="2286000" y="2055628"/>
            <a:ext cx="8111091" cy="2746744"/>
            <a:chOff x="2286000" y="1828800"/>
            <a:chExt cx="8111091" cy="2746744"/>
          </a:xfrm>
        </p:grpSpPr>
        <p:pic>
          <p:nvPicPr>
            <p:cNvPr id="19460" name="Picture 2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0" y="1828800"/>
              <a:ext cx="2438400" cy="2734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1" name="Picture 2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77175" y="1828800"/>
              <a:ext cx="2519916" cy="2746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3" name="AutoShape 27"/>
            <p:cNvSpPr>
              <a:spLocks noChangeArrowheads="1"/>
            </p:cNvSpPr>
            <p:nvPr/>
          </p:nvSpPr>
          <p:spPr bwMode="auto">
            <a:xfrm>
              <a:off x="5967413" y="2349500"/>
              <a:ext cx="166687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4" name="AutoShape 28"/>
            <p:cNvSpPr>
              <a:spLocks noChangeArrowheads="1"/>
            </p:cNvSpPr>
            <p:nvPr/>
          </p:nvSpPr>
          <p:spPr bwMode="auto">
            <a:xfrm rot="10800000">
              <a:off x="5380038" y="2743200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AutoShape 29"/>
            <p:cNvSpPr>
              <a:spLocks noChangeArrowheads="1"/>
            </p:cNvSpPr>
            <p:nvPr/>
          </p:nvSpPr>
          <p:spPr bwMode="auto">
            <a:xfrm rot="10800000">
              <a:off x="6469063" y="2743200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6" name="AutoShape 30"/>
            <p:cNvSpPr>
              <a:spLocks noChangeArrowheads="1"/>
            </p:cNvSpPr>
            <p:nvPr/>
          </p:nvSpPr>
          <p:spPr bwMode="auto">
            <a:xfrm>
              <a:off x="5089525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AutoShape 31"/>
            <p:cNvSpPr>
              <a:spLocks noChangeArrowheads="1"/>
            </p:cNvSpPr>
            <p:nvPr/>
          </p:nvSpPr>
          <p:spPr bwMode="auto">
            <a:xfrm>
              <a:off x="5699125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AutoShape 32"/>
            <p:cNvSpPr>
              <a:spLocks noChangeArrowheads="1"/>
            </p:cNvSpPr>
            <p:nvPr/>
          </p:nvSpPr>
          <p:spPr bwMode="auto">
            <a:xfrm>
              <a:off x="6156325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9" name="AutoShape 33"/>
            <p:cNvSpPr>
              <a:spLocks noChangeArrowheads="1"/>
            </p:cNvSpPr>
            <p:nvPr/>
          </p:nvSpPr>
          <p:spPr bwMode="auto">
            <a:xfrm>
              <a:off x="6805613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9470" name="AutoShape 34"/>
            <p:cNvCxnSpPr>
              <a:cxnSpLocks noChangeShapeType="1"/>
              <a:stCxn id="19463" idx="3"/>
              <a:endCxn id="19464" idx="3"/>
            </p:cNvCxnSpPr>
            <p:nvPr/>
          </p:nvCxnSpPr>
          <p:spPr bwMode="auto">
            <a:xfrm flipH="1">
              <a:off x="5462588" y="2517775"/>
              <a:ext cx="588962" cy="2238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1" name="AutoShape 35"/>
            <p:cNvCxnSpPr>
              <a:cxnSpLocks noChangeShapeType="1"/>
              <a:stCxn id="19463" idx="3"/>
              <a:endCxn id="19465" idx="3"/>
            </p:cNvCxnSpPr>
            <p:nvPr/>
          </p:nvCxnSpPr>
          <p:spPr bwMode="auto">
            <a:xfrm>
              <a:off x="6051550" y="2517775"/>
              <a:ext cx="500063" cy="2238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2" name="AutoShape 36"/>
            <p:cNvCxnSpPr>
              <a:cxnSpLocks noChangeShapeType="1"/>
              <a:stCxn id="19464" idx="0"/>
              <a:endCxn id="19466" idx="0"/>
            </p:cNvCxnSpPr>
            <p:nvPr/>
          </p:nvCxnSpPr>
          <p:spPr bwMode="auto">
            <a:xfrm flipH="1">
              <a:off x="5173663" y="2909888"/>
              <a:ext cx="290512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3" name="AutoShape 37"/>
            <p:cNvCxnSpPr>
              <a:cxnSpLocks noChangeShapeType="1"/>
              <a:stCxn id="19464" idx="0"/>
              <a:endCxn id="19467" idx="0"/>
            </p:cNvCxnSpPr>
            <p:nvPr/>
          </p:nvCxnSpPr>
          <p:spPr bwMode="auto">
            <a:xfrm>
              <a:off x="5464175" y="2909888"/>
              <a:ext cx="319088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4" name="AutoShape 38"/>
            <p:cNvCxnSpPr>
              <a:cxnSpLocks noChangeShapeType="1"/>
              <a:stCxn id="19465" idx="0"/>
              <a:endCxn id="19468" idx="0"/>
            </p:cNvCxnSpPr>
            <p:nvPr/>
          </p:nvCxnSpPr>
          <p:spPr bwMode="auto">
            <a:xfrm flipH="1">
              <a:off x="6240463" y="2909888"/>
              <a:ext cx="312737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5" name="AutoShape 39"/>
            <p:cNvCxnSpPr>
              <a:cxnSpLocks noChangeShapeType="1"/>
              <a:stCxn id="19465" idx="0"/>
              <a:endCxn id="19469" idx="0"/>
            </p:cNvCxnSpPr>
            <p:nvPr/>
          </p:nvCxnSpPr>
          <p:spPr bwMode="auto">
            <a:xfrm>
              <a:off x="6553200" y="2909888"/>
              <a:ext cx="336550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9476" name="AutoShape 40"/>
            <p:cNvSpPr>
              <a:spLocks noChangeArrowheads="1"/>
            </p:cNvSpPr>
            <p:nvPr/>
          </p:nvSpPr>
          <p:spPr bwMode="auto">
            <a:xfrm>
              <a:off x="6629400" y="3690938"/>
              <a:ext cx="609600" cy="27146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9477" name="AutoShape 41"/>
            <p:cNvCxnSpPr>
              <a:cxnSpLocks noChangeShapeType="1"/>
              <a:endCxn id="32" idx="3"/>
            </p:cNvCxnSpPr>
            <p:nvPr/>
          </p:nvCxnSpPr>
          <p:spPr bwMode="auto">
            <a:xfrm>
              <a:off x="4470400" y="3054350"/>
              <a:ext cx="1000125" cy="76358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19478" name="AutoShape 42"/>
            <p:cNvCxnSpPr>
              <a:cxnSpLocks noChangeShapeType="1"/>
              <a:endCxn id="19482" idx="1"/>
            </p:cNvCxnSpPr>
            <p:nvPr/>
          </p:nvCxnSpPr>
          <p:spPr bwMode="auto">
            <a:xfrm flipH="1">
              <a:off x="7010400" y="3059113"/>
              <a:ext cx="866775" cy="530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19479" name="Rectangle 43"/>
            <p:cNvSpPr>
              <a:spLocks noChangeArrowheads="1"/>
            </p:cNvSpPr>
            <p:nvPr/>
          </p:nvSpPr>
          <p:spPr bwMode="auto">
            <a:xfrm rot="10800000">
              <a:off x="6156325" y="3489325"/>
              <a:ext cx="168275" cy="168275"/>
            </a:xfrm>
            <a:prstGeom prst="rect">
              <a:avLst/>
            </a:prstGeom>
            <a:solidFill>
              <a:srgbClr val="9B01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9480" name="AutoShape 44"/>
            <p:cNvCxnSpPr>
              <a:cxnSpLocks noChangeShapeType="1"/>
              <a:stCxn id="19468" idx="3"/>
              <a:endCxn id="19479" idx="2"/>
            </p:cNvCxnSpPr>
            <p:nvPr/>
          </p:nvCxnSpPr>
          <p:spPr bwMode="auto">
            <a:xfrm flipH="1">
              <a:off x="6238875" y="3200400"/>
              <a:ext cx="1588" cy="287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81" name="AutoShape 45"/>
            <p:cNvCxnSpPr>
              <a:cxnSpLocks noChangeShapeType="1"/>
              <a:stCxn id="19468" idx="4"/>
              <a:endCxn id="19482" idx="2"/>
            </p:cNvCxnSpPr>
            <p:nvPr/>
          </p:nvCxnSpPr>
          <p:spPr bwMode="auto">
            <a:xfrm>
              <a:off x="6324600" y="3200400"/>
              <a:ext cx="600075" cy="303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9482" name="Rectangle 46"/>
            <p:cNvSpPr>
              <a:spLocks noChangeArrowheads="1"/>
            </p:cNvSpPr>
            <p:nvPr/>
          </p:nvSpPr>
          <p:spPr bwMode="auto">
            <a:xfrm rot="10800000">
              <a:off x="6842125" y="3505200"/>
              <a:ext cx="168275" cy="168275"/>
            </a:xfrm>
            <a:prstGeom prst="rect">
              <a:avLst/>
            </a:prstGeom>
            <a:solidFill>
              <a:srgbClr val="9B01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3" name="AutoShape 47"/>
            <p:cNvSpPr>
              <a:spLocks noChangeArrowheads="1"/>
            </p:cNvSpPr>
            <p:nvPr/>
          </p:nvSpPr>
          <p:spPr bwMode="auto">
            <a:xfrm>
              <a:off x="5943600" y="3690938"/>
              <a:ext cx="609600" cy="27146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AutoShape 28"/>
            <p:cNvSpPr>
              <a:spLocks noChangeArrowheads="1"/>
            </p:cNvSpPr>
            <p:nvPr/>
          </p:nvSpPr>
          <p:spPr bwMode="auto">
            <a:xfrm rot="10800000">
              <a:off x="5105400" y="344487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0" name="AutoShape 34"/>
            <p:cNvCxnSpPr>
              <a:cxnSpLocks noChangeShapeType="1"/>
              <a:endCxn id="29" idx="3"/>
            </p:cNvCxnSpPr>
            <p:nvPr/>
          </p:nvCxnSpPr>
          <p:spPr bwMode="auto">
            <a:xfrm flipH="1">
              <a:off x="5187950" y="3219450"/>
              <a:ext cx="588962" cy="2238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AutoShape 37"/>
            <p:cNvCxnSpPr>
              <a:cxnSpLocks noChangeShapeType="1"/>
              <a:stCxn id="29" idx="0"/>
            </p:cNvCxnSpPr>
            <p:nvPr/>
          </p:nvCxnSpPr>
          <p:spPr bwMode="auto">
            <a:xfrm>
              <a:off x="5189537" y="3611563"/>
              <a:ext cx="319088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2" name="Rectangle 43"/>
            <p:cNvSpPr>
              <a:spLocks noChangeArrowheads="1"/>
            </p:cNvSpPr>
            <p:nvPr/>
          </p:nvSpPr>
          <p:spPr bwMode="auto">
            <a:xfrm rot="10800000">
              <a:off x="5470525" y="3733800"/>
              <a:ext cx="168275" cy="168275"/>
            </a:xfrm>
            <a:prstGeom prst="rect">
              <a:avLst/>
            </a:prstGeom>
            <a:solidFill>
              <a:srgbClr val="9B01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47"/>
            <p:cNvSpPr>
              <a:spLocks noChangeArrowheads="1"/>
            </p:cNvSpPr>
            <p:nvPr/>
          </p:nvSpPr>
          <p:spPr bwMode="auto">
            <a:xfrm>
              <a:off x="5257800" y="3935413"/>
              <a:ext cx="609600" cy="27146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/>
              <a:t>Evaluation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397001"/>
                <a:ext cx="11379200" cy="4729164"/>
              </a:xfrm>
            </p:spPr>
            <p:txBody>
              <a:bodyPr/>
              <a:lstStyle/>
              <a:p>
                <a:r>
                  <a:rPr lang="en-US" dirty="0"/>
                  <a:t>Typically weighted linear sum of features: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𝐸𝑉𝐴𝐿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…. 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𝑛𝑢𝑚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𝑤h𝑖𝑡𝑒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𝑞𝑢𝑒𝑒𝑛𝑠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–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𝑛𝑢𝑚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𝑏𝑙𝑎𝑐𝑘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𝑞𝑢𝑒𝑒𝑛𝑠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Complex nonlinear function</a:t>
                </a:r>
              </a:p>
              <a:p>
                <a:pPr lvl="1"/>
                <a:r>
                  <a:rPr lang="en-US" dirty="0"/>
                  <a:t>Neural Net trained by self-play RL</a:t>
                </a:r>
              </a:p>
              <a:p>
                <a:r>
                  <a:rPr lang="en-US" dirty="0"/>
                  <a:t>Terminate search only in quiescent positions</a:t>
                </a:r>
              </a:p>
              <a:p>
                <a:pPr lvl="1"/>
                <a:r>
                  <a:rPr lang="en-US" dirty="0"/>
                  <a:t>no major changes expected in feature values</a:t>
                </a:r>
              </a:p>
              <a:p>
                <a:pPr lvl="2"/>
                <a:r>
                  <a:rPr lang="en-US" dirty="0"/>
                  <a:t>Next move checks king</a:t>
                </a:r>
              </a:p>
              <a:p>
                <a:pPr lvl="2"/>
                <a:r>
                  <a:rPr lang="en-US" dirty="0"/>
                  <a:t>Next move takes a queen</a:t>
                </a:r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379200" cy="4729164"/>
              </a:xfrm>
              <a:blipFill>
                <a:blip r:embed="rId2"/>
                <a:stretch>
                  <a:fillRect l="-1233" t="-1675" b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1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roup 37"/>
          <p:cNvGrpSpPr>
            <a:grpSpLocks/>
          </p:cNvGrpSpPr>
          <p:nvPr/>
        </p:nvGrpSpPr>
        <p:grpSpPr bwMode="auto">
          <a:xfrm>
            <a:off x="3862388" y="1447800"/>
            <a:ext cx="4519612" cy="2462213"/>
            <a:chOff x="1457" y="1425"/>
            <a:chExt cx="2847" cy="1551"/>
          </a:xfrm>
        </p:grpSpPr>
        <p:grpSp>
          <p:nvGrpSpPr>
            <p:cNvPr id="2079" name="Group 34"/>
            <p:cNvGrpSpPr>
              <a:grpSpLocks/>
            </p:cNvGrpSpPr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2080" name="Picture 2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051" name="Object 31"/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3" imgW="327619" imgH="343075" progId="MSPhotoEd.3">
                      <p:embed/>
                    </p:oleObj>
                  </mc:Choice>
                  <mc:Fallback>
                    <p:oleObj name="Photo Editor Photo" r:id="rId3" imgW="327619" imgH="343075" progId="MSPhotoEd.3">
                      <p:embed/>
                      <p:pic>
                        <p:nvPicPr>
                          <p:cNvPr id="2051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" name="Object 33"/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5" imgW="327619" imgH="343075" progId="MSPhotoEd.3">
                      <p:embed/>
                    </p:oleObj>
                  </mc:Choice>
                  <mc:Fallback>
                    <p:oleObj name="Photo Editor Photo" r:id="rId5" imgW="327619" imgH="343075" progId="MSPhotoEd.3">
                      <p:embed/>
                      <p:pic>
                        <p:nvPicPr>
                          <p:cNvPr id="2052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35"/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6" imgW="327619" imgH="343075" progId="MSPhotoEd.3">
                    <p:embed/>
                  </p:oleObj>
                </mc:Choice>
                <mc:Fallback>
                  <p:oleObj name="Photo Editor Photo" r:id="rId6" imgW="327619" imgH="343075" progId="MSPhotoEd.3">
                    <p:embed/>
                    <p:pic>
                      <p:nvPicPr>
                        <p:cNvPr id="205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for Pacman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511800" y="3452813"/>
            <a:ext cx="1257300" cy="296862"/>
            <a:chOff x="2496" y="2688"/>
            <a:chExt cx="792" cy="187"/>
          </a:xfrm>
        </p:grpSpPr>
        <p:pic>
          <p:nvPicPr>
            <p:cNvPr id="2076" name="Picture 4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7" name="Picture 4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8" name="Picture 4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5207000" y="2538413"/>
            <a:ext cx="1866900" cy="754062"/>
            <a:chOff x="2304" y="2112"/>
            <a:chExt cx="1176" cy="475"/>
          </a:xfrm>
        </p:grpSpPr>
        <p:pic>
          <p:nvPicPr>
            <p:cNvPr id="2073" name="Picture 4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4" name="Picture 5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5" name="Picture 5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5207000" y="2971800"/>
            <a:ext cx="1104900" cy="296862"/>
            <a:chOff x="2304" y="2400"/>
            <a:chExt cx="696" cy="187"/>
          </a:xfrm>
        </p:grpSpPr>
        <p:pic>
          <p:nvPicPr>
            <p:cNvPr id="2070" name="Picture 5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1" name="Picture 5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2" name="Picture 5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4445000" y="2995613"/>
            <a:ext cx="1104900" cy="296862"/>
            <a:chOff x="2304" y="2400"/>
            <a:chExt cx="696" cy="187"/>
          </a:xfrm>
        </p:grpSpPr>
        <p:pic>
          <p:nvPicPr>
            <p:cNvPr id="2067" name="Picture 6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6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6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5732463" y="3429000"/>
            <a:ext cx="808037" cy="296863"/>
            <a:chOff x="2635" y="2837"/>
            <a:chExt cx="509" cy="187"/>
          </a:xfrm>
        </p:grpSpPr>
        <p:pic>
          <p:nvPicPr>
            <p:cNvPr id="2064" name="Picture 7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7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74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minimax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minimax: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</a:t>
            </a:r>
            <a:r>
              <a:rPr lang="en-US" sz="2000" b="1" i="1" dirty="0">
                <a:solidFill>
                  <a:srgbClr val="FF0000"/>
                </a:solidFill>
              </a:rPr>
              <a:t>utility tuples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tuples</a:t>
            </a:r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0000FF"/>
                </a:solidFill>
              </a:rPr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58035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7479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93087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10908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</a:p>
        </p:txBody>
      </p:sp>
      <p:pic>
        <p:nvPicPr>
          <p:cNvPr id="40" name="Picture 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2057400"/>
            <a:ext cx="3127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7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2971800"/>
            <a:ext cx="342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610100" y="4038600"/>
            <a:ext cx="342900" cy="304800"/>
            <a:chOff x="4610100" y="4038600"/>
            <a:chExt cx="342900" cy="304800"/>
          </a:xfrm>
        </p:grpSpPr>
        <p:sp>
          <p:nvSpPr>
            <p:cNvPr id="2" name="Rectangle 1"/>
            <p:cNvSpPr/>
            <p:nvPr/>
          </p:nvSpPr>
          <p:spPr>
            <a:xfrm>
              <a:off x="4629150" y="4038600"/>
              <a:ext cx="3048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7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10100" y="4038600"/>
              <a:ext cx="342900" cy="29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4572000" y="5943600"/>
            <a:ext cx="901700" cy="304800"/>
            <a:chOff x="4572000" y="5943600"/>
            <a:chExt cx="901700" cy="304800"/>
          </a:xfrm>
        </p:grpSpPr>
        <p:pic>
          <p:nvPicPr>
            <p:cNvPr id="43" name="Picture 7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5965825"/>
              <a:ext cx="312737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7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51400" y="5981700"/>
              <a:ext cx="3429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Group 47"/>
            <p:cNvGrpSpPr/>
            <p:nvPr/>
          </p:nvGrpSpPr>
          <p:grpSpPr>
            <a:xfrm>
              <a:off x="5130800" y="5943600"/>
              <a:ext cx="342900" cy="304800"/>
              <a:chOff x="4610100" y="4038600"/>
              <a:chExt cx="342900" cy="304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629150" y="4038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74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610100" y="4038600"/>
                <a:ext cx="342900" cy="296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6629400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10070757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8318157" y="19812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4" name="Right Arrow 53"/>
          <p:cNvSpPr/>
          <p:nvPr/>
        </p:nvSpPr>
        <p:spPr>
          <a:xfrm rot="9723016">
            <a:off x="6721758" y="2435881"/>
            <a:ext cx="10668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2673699">
            <a:off x="6369971" y="3539009"/>
            <a:ext cx="876353" cy="3133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6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48372</TotalTime>
  <Words>2201</Words>
  <Application>Microsoft Office PowerPoint</Application>
  <PresentationFormat>Widescreen</PresentationFormat>
  <Paragraphs>428</Paragraphs>
  <Slides>39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Cambria Math</vt:lpstr>
      <vt:lpstr>Symbol</vt:lpstr>
      <vt:lpstr>Times New Roman</vt:lpstr>
      <vt:lpstr>urw-din</vt:lpstr>
      <vt:lpstr>Wingdings</vt:lpstr>
      <vt:lpstr>dan-berkeley-nlp-v1</vt:lpstr>
      <vt:lpstr>Photo Editor Photo</vt:lpstr>
      <vt:lpstr>CS 188: Artificial Intelligence </vt:lpstr>
      <vt:lpstr>Additional Learning Outcomes</vt:lpstr>
      <vt:lpstr>So far…</vt:lpstr>
      <vt:lpstr>Recap: Resource Limits So Far</vt:lpstr>
      <vt:lpstr>Recall Pacman Lookahead Demos</vt:lpstr>
      <vt:lpstr>Evaluation Functions</vt:lpstr>
      <vt:lpstr>Evaluation Functions</vt:lpstr>
      <vt:lpstr>Evaluation for Pacman</vt:lpstr>
      <vt:lpstr>Generalized minimax</vt:lpstr>
      <vt:lpstr>Emergent Coordination in Ghosts</vt:lpstr>
      <vt:lpstr>Games with uncertain outcomes </vt:lpstr>
      <vt:lpstr>Chance outcomes in trees</vt:lpstr>
      <vt:lpstr>Minimax</vt:lpstr>
      <vt:lpstr>Expectimax</vt:lpstr>
      <vt:lpstr>Expectimax Search</vt:lpstr>
      <vt:lpstr>Expectimax vs Minimax</vt:lpstr>
      <vt:lpstr>Expectimax Pseudocode</vt:lpstr>
      <vt:lpstr>Expectimax Pseudocode</vt:lpstr>
      <vt:lpstr>Expectimax Example</vt:lpstr>
      <vt:lpstr>Other Game Types</vt:lpstr>
      <vt:lpstr>Mixed Layer Types</vt:lpstr>
      <vt:lpstr>Expectiminimax</vt:lpstr>
      <vt:lpstr>Example: Backgammon</vt:lpstr>
      <vt:lpstr>What Values to Use?</vt:lpstr>
      <vt:lpstr>PowerPoint Presentation</vt:lpstr>
      <vt:lpstr>Monte Carlo Tree Search</vt:lpstr>
      <vt:lpstr>Rollout aka Playout</vt:lpstr>
      <vt:lpstr>MCTS Version 0 (I)</vt:lpstr>
      <vt:lpstr>MCTS Version 0 (II)</vt:lpstr>
      <vt:lpstr>Biased MCTS Version 0.9</vt:lpstr>
      <vt:lpstr>Biased MCTS Version 0.9 (II)</vt:lpstr>
      <vt:lpstr>MCTS Version 1.0</vt:lpstr>
      <vt:lpstr>UCB heuristics</vt:lpstr>
      <vt:lpstr>MCTS Version 2.0: UCT</vt:lpstr>
      <vt:lpstr>UCT Example</vt:lpstr>
      <vt:lpstr>Why is there no min or max?????</vt:lpstr>
      <vt:lpstr>Summary</vt:lpstr>
      <vt:lpstr>Example</vt:lpstr>
      <vt:lpstr>Example (Solution)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Imtiaz Parvez</cp:lastModifiedBy>
  <cp:revision>2294</cp:revision>
  <cp:lastPrinted>2014-02-06T19:31:47Z</cp:lastPrinted>
  <dcterms:created xsi:type="dcterms:W3CDTF">2004-08-27T04:16:05Z</dcterms:created>
  <dcterms:modified xsi:type="dcterms:W3CDTF">2024-01-30T01:55:17Z</dcterms:modified>
</cp:coreProperties>
</file>